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32"/>
  </p:notesMasterIdLst>
  <p:handoutMasterIdLst>
    <p:handoutMasterId r:id="rId33"/>
  </p:handoutMasterIdLst>
  <p:sldIdLst>
    <p:sldId id="256" r:id="rId2"/>
    <p:sldId id="258" r:id="rId3"/>
    <p:sldId id="269" r:id="rId4"/>
    <p:sldId id="257" r:id="rId5"/>
    <p:sldId id="268" r:id="rId6"/>
    <p:sldId id="279" r:id="rId7"/>
    <p:sldId id="271" r:id="rId8"/>
    <p:sldId id="293" r:id="rId9"/>
    <p:sldId id="273" r:id="rId10"/>
    <p:sldId id="294" r:id="rId11"/>
    <p:sldId id="274" r:id="rId12"/>
    <p:sldId id="275" r:id="rId13"/>
    <p:sldId id="276" r:id="rId14"/>
    <p:sldId id="278" r:id="rId15"/>
    <p:sldId id="260" r:id="rId16"/>
    <p:sldId id="264" r:id="rId17"/>
    <p:sldId id="282" r:id="rId18"/>
    <p:sldId id="280" r:id="rId19"/>
    <p:sldId id="284" r:id="rId20"/>
    <p:sldId id="283" r:id="rId21"/>
    <p:sldId id="285" r:id="rId22"/>
    <p:sldId id="286" r:id="rId23"/>
    <p:sldId id="281" r:id="rId24"/>
    <p:sldId id="290" r:id="rId25"/>
    <p:sldId id="289" r:id="rId26"/>
    <p:sldId id="291" r:id="rId27"/>
    <p:sldId id="287" r:id="rId28"/>
    <p:sldId id="292" r:id="rId29"/>
    <p:sldId id="288" r:id="rId30"/>
    <p:sldId id="295" r:id="rId3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56" d="100"/>
          <a:sy n="156" d="100"/>
        </p:scale>
        <p:origin x="768" y="138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>
      <p:cViewPr varScale="1">
        <p:scale>
          <a:sx n="125" d="100"/>
          <a:sy n="125" d="100"/>
        </p:scale>
        <p:origin x="4932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DC0309-D45C-4F20-8563-75A25CCE4E78}" type="datetimeFigureOut">
              <a:rPr kumimoji="1" lang="ja-JP" altLang="en-US" smtClean="0"/>
              <a:t>2015/3/5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7148054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170452-9EAF-46BC-91B5-71CB08B7C634}" type="datetimeFigureOut">
              <a:rPr lang="en-US" smtClean="0"/>
              <a:t>2015-03-05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FD02CD-FCFF-48B1-8E4D-8A7572C82D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0832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FD02CD-FCFF-48B1-8E4D-8A7572C82DE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1578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FD02CD-FCFF-48B1-8E4D-8A7572C82DE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4299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FD02CD-FCFF-48B1-8E4D-8A7572C82DE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0137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FD02CD-FCFF-48B1-8E4D-8A7572C82DE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2023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FD02CD-FCFF-48B1-8E4D-8A7572C82DE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43586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Unbalance cut loop which cause</a:t>
            </a:r>
            <a:r>
              <a:rPr kumimoji="1" lang="en-US" altLang="ja-JP" baseline="0" dirty="0" smtClean="0"/>
              <a:t> low quality result in further processing</a:t>
            </a:r>
            <a:r>
              <a:rPr kumimoji="1" lang="en-US" altLang="ja-JP" dirty="0" smtClean="0"/>
              <a:t>.  We need path at mesh’s tunnel as possible.</a:t>
            </a:r>
          </a:p>
          <a:p>
            <a:r>
              <a:rPr kumimoji="1" lang="en-US" altLang="ja-JP" dirty="0" smtClean="0"/>
              <a:t>We investigate at geodesic</a:t>
            </a:r>
            <a:r>
              <a:rPr kumimoji="1" lang="en-US" altLang="ja-JP" baseline="0" dirty="0" smtClean="0"/>
              <a:t> distance algorithm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FD02CD-FCFF-48B1-8E4D-8A7572C82DE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0097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Paths</a:t>
            </a:r>
            <a:r>
              <a:rPr kumimoji="1" lang="en-US" altLang="ja-JP" baseline="0" dirty="0" smtClean="0"/>
              <a:t> seems give a </a:t>
            </a:r>
            <a:r>
              <a:rPr kumimoji="1" lang="en-US" altLang="ja-JP" baseline="0" smtClean="0"/>
              <a:t>better result.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FD02CD-FCFF-48B1-8E4D-8A7572C82DE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8208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Our method’s processing time  is about double</a:t>
            </a:r>
            <a:r>
              <a:rPr kumimoji="1" lang="en-US" altLang="ja-JP" baseline="0" dirty="0" smtClean="0"/>
              <a:t> of original time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FD02CD-FCFF-48B1-8E4D-8A7572C82DE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3485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 smtClean="0"/>
              <a:t>Our method’s processing time  is now about 20% more</a:t>
            </a:r>
            <a:r>
              <a:rPr kumimoji="1" lang="en-US" altLang="ja-JP" baseline="0" dirty="0" smtClean="0"/>
              <a:t> of original time</a:t>
            </a:r>
            <a:endParaRPr kumimoji="1" lang="ja-JP" altLang="en-US" dirty="0" smtClean="0"/>
          </a:p>
          <a:p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FD02CD-FCFF-48B1-8E4D-8A7572C82DE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9020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905000"/>
            <a:ext cx="7543800" cy="2593975"/>
          </a:xfrm>
        </p:spPr>
        <p:txBody>
          <a:bodyPr anchor="b"/>
          <a:lstStyle>
            <a:lvl1pPr>
              <a:defRPr sz="6600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4572000"/>
            <a:ext cx="6461760" cy="10668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3C744-1416-4050-B4CB-1C161B87E723}" type="datetime1">
              <a:rPr lang="en-US" smtClean="0"/>
              <a:t>2015-03-05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B9EA9-9441-4A59-AA5D-C67BB4EC7EF3}" type="datetime1">
              <a:rPr lang="en-US" smtClean="0"/>
              <a:t>2015-03-05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1752600" cy="58515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045E1C-C762-4A48-BD49-D5DE93CE07E2}" type="datetime1">
              <a:rPr lang="en-US" smtClean="0"/>
              <a:t>2015-03-05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8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FB505-B69A-4F97-9FBE-C4BE6587D2DD}" type="datetime1">
              <a:rPr lang="en-US" smtClean="0"/>
              <a:t>2015-03-05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5486400"/>
            <a:ext cx="7659687" cy="1168400"/>
          </a:xfrm>
        </p:spPr>
        <p:txBody>
          <a:bodyPr anchor="t"/>
          <a:lstStyle>
            <a:lvl1pPr algn="l">
              <a:defRPr sz="36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852863"/>
            <a:ext cx="6135687" cy="1633538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A48A9-402A-43E3-8D10-B82FCEA796CD}" type="datetime1">
              <a:rPr lang="en-US" smtClean="0"/>
              <a:t>2015-03-05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196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9D27E-FE12-4777-937C-5226C3C966C7}" type="datetime1">
              <a:rPr lang="en-US" smtClean="0"/>
              <a:t>2015-03-05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196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196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B8D27-AC0E-4AB4-800F-BE136A7AF78C}" type="datetime1">
              <a:rPr lang="en-US" smtClean="0"/>
              <a:t>2015-03-05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6EF079-58BE-4505-B433-6650F89268AB}" type="datetime1">
              <a:rPr lang="en-US" smtClean="0"/>
              <a:t>2015-03-05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ABBCC-7C20-4CB4-AFF2-BCDA25716595}" type="datetime1">
              <a:rPr lang="en-US" smtClean="0"/>
              <a:t>2015-03-05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5495544"/>
            <a:ext cx="7772400" cy="594360"/>
          </a:xfrm>
        </p:spPr>
        <p:txBody>
          <a:bodyPr anchor="b"/>
          <a:lstStyle>
            <a:lvl1pPr algn="ctr">
              <a:defRPr sz="2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799" y="6096000"/>
            <a:ext cx="7772401" cy="6096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93EA8-B39B-42C7-8AC9-0706EBA77D13}" type="datetime1">
              <a:rPr lang="en-US" smtClean="0"/>
              <a:t>2015-03-05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04800" y="381000"/>
            <a:ext cx="7772400" cy="494284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5495278"/>
            <a:ext cx="7772400" cy="594626"/>
          </a:xfrm>
        </p:spPr>
        <p:txBody>
          <a:bodyPr anchor="b"/>
          <a:lstStyle>
            <a:lvl1pPr algn="ctr">
              <a:defRPr sz="2200" b="1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4582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1752" y="6096000"/>
            <a:ext cx="7772400" cy="612648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74D51-1D39-442A-A39A-6E389BCA45DC}" type="datetime1">
              <a:rPr lang="en-US" smtClean="0"/>
              <a:t>2015-03-05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620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620000" cy="480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458200" y="0"/>
            <a:ext cx="6858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458200" y="5486400"/>
            <a:ext cx="685800" cy="68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1788" y="5648960"/>
            <a:ext cx="548640" cy="396240"/>
          </a:xfrm>
          <a:prstGeom prst="bracketPair">
            <a:avLst>
              <a:gd name="adj" fmla="val 17949"/>
            </a:avLst>
          </a:prstGeom>
          <a:ln w="19050">
            <a:solidFill>
              <a:srgbClr val="FFFFFF"/>
            </a:solidFill>
          </a:ln>
        </p:spPr>
        <p:txBody>
          <a:bodyPr vert="horz" lIns="0" tIns="0" rIns="0" bIns="0" rtlCol="0" anchor="ctr"/>
          <a:lstStyle>
            <a:lvl1pPr algn="ctr">
              <a:defRPr sz="2400" b="1">
                <a:solidFill>
                  <a:srgbClr val="FFFFFF"/>
                </a:solidFill>
              </a:defRPr>
            </a:lvl1pPr>
          </a:lstStyle>
          <a:p>
            <a:fld id="{6BF9E054-BB43-4ACE-8936-D5F06AC22CB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7586910" y="4048760"/>
            <a:ext cx="2367281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7551351" y="1645920"/>
            <a:ext cx="2438399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fld id="{EFAE9FA8-3CC8-423E-AA30-DB1C31F1DE48}" type="datetime1">
              <a:rPr lang="en-US" smtClean="0"/>
              <a:t>2015-03-05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4600" kern="1200" cap="none" spc="-100" baseline="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3429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2860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2860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2860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spcBef>
          <a:spcPct val="20000"/>
        </a:spcBef>
        <a:buClr>
          <a:schemeClr val="accent5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eg"/><Relationship Id="rId13" Type="http://schemas.openxmlformats.org/officeDocument/2006/relationships/image" Target="../media/image35.png"/><Relationship Id="rId3" Type="http://schemas.openxmlformats.org/officeDocument/2006/relationships/image" Target="../media/image25.jpeg"/><Relationship Id="rId7" Type="http://schemas.openxmlformats.org/officeDocument/2006/relationships/image" Target="../media/image29.jpeg"/><Relationship Id="rId12" Type="http://schemas.openxmlformats.org/officeDocument/2006/relationships/image" Target="../media/image3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6" Type="http://schemas.openxmlformats.org/officeDocument/2006/relationships/image" Target="../media/image28.jpeg"/><Relationship Id="rId11" Type="http://schemas.openxmlformats.org/officeDocument/2006/relationships/image" Target="../media/image33.png"/><Relationship Id="rId5" Type="http://schemas.openxmlformats.org/officeDocument/2006/relationships/image" Target="../media/image27.jpeg"/><Relationship Id="rId10" Type="http://schemas.openxmlformats.org/officeDocument/2006/relationships/image" Target="../media/image32.jpeg"/><Relationship Id="rId4" Type="http://schemas.openxmlformats.org/officeDocument/2006/relationships/image" Target="../media/image26.jpeg"/><Relationship Id="rId9" Type="http://schemas.openxmlformats.org/officeDocument/2006/relationships/image" Target="../media/image31.jpeg"/><Relationship Id="rId1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jpeg"/><Relationship Id="rId13" Type="http://schemas.openxmlformats.org/officeDocument/2006/relationships/image" Target="../media/image45.png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39.jpeg"/><Relationship Id="rId12" Type="http://schemas.openxmlformats.org/officeDocument/2006/relationships/image" Target="../media/image44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8.png"/><Relationship Id="rId1" Type="http://schemas.openxmlformats.org/officeDocument/2006/relationships/tags" Target="../tags/tag3.xml"/><Relationship Id="rId6" Type="http://schemas.openxmlformats.org/officeDocument/2006/relationships/image" Target="../media/image38.jpeg"/><Relationship Id="rId11" Type="http://schemas.openxmlformats.org/officeDocument/2006/relationships/image" Target="../media/image43.png"/><Relationship Id="rId5" Type="http://schemas.openxmlformats.org/officeDocument/2006/relationships/image" Target="../media/image37.jpeg"/><Relationship Id="rId15" Type="http://schemas.openxmlformats.org/officeDocument/2006/relationships/image" Target="../media/image47.png"/><Relationship Id="rId10" Type="http://schemas.openxmlformats.org/officeDocument/2006/relationships/image" Target="../media/image42.jpeg"/><Relationship Id="rId4" Type="http://schemas.openxmlformats.org/officeDocument/2006/relationships/image" Target="../media/image32.jpeg"/><Relationship Id="rId9" Type="http://schemas.openxmlformats.org/officeDocument/2006/relationships/image" Target="../media/image41.jpeg"/><Relationship Id="rId14" Type="http://schemas.openxmlformats.org/officeDocument/2006/relationships/image" Target="../media/image4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0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6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4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emf"/><Relationship Id="rId4" Type="http://schemas.openxmlformats.org/officeDocument/2006/relationships/image" Target="../media/image12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32656"/>
            <a:ext cx="7543800" cy="2510135"/>
          </a:xfrm>
        </p:spPr>
        <p:txBody>
          <a:bodyPr/>
          <a:lstStyle/>
          <a:p>
            <a:r>
              <a:rPr lang="en-US" altLang="ja-JP" sz="4800" dirty="0"/>
              <a:t>A </a:t>
            </a:r>
            <a:r>
              <a:rPr lang="en-US" altLang="ja-JP" sz="4800" dirty="0" err="1"/>
              <a:t>Homotopy</a:t>
            </a:r>
            <a:r>
              <a:rPr lang="en-US" altLang="ja-JP" sz="4800" dirty="0"/>
              <a:t> Surface Cutting Using </a:t>
            </a:r>
            <a:r>
              <a:rPr lang="en-US" altLang="ja-JP" sz="4800" dirty="0" smtClean="0"/>
              <a:t>Paths </a:t>
            </a:r>
            <a:r>
              <a:rPr lang="en-US" altLang="ja-JP" sz="4800" dirty="0"/>
              <a:t>Crossing in Geodesic </a:t>
            </a:r>
            <a:r>
              <a:rPr lang="en-US" altLang="ja-JP" sz="4800" dirty="0" smtClean="0"/>
              <a:t>Distance</a:t>
            </a:r>
            <a:endParaRPr lang="en-US" sz="4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22608" y="3284984"/>
            <a:ext cx="6461760" cy="3024336"/>
          </a:xfrm>
        </p:spPr>
        <p:txBody>
          <a:bodyPr>
            <a:normAutofit/>
          </a:bodyPr>
          <a:lstStyle/>
          <a:p>
            <a:pPr algn="r"/>
            <a:r>
              <a:rPr lang="en-US" sz="2400" dirty="0" smtClean="0">
                <a:solidFill>
                  <a:srgbClr val="00B0F0"/>
                </a:solidFill>
              </a:rPr>
              <a:t>Anuwat Dechvijankit</a:t>
            </a:r>
          </a:p>
          <a:p>
            <a:pPr algn="r"/>
            <a:r>
              <a:rPr lang="en-US" altLang="ja-JP" sz="2400" dirty="0">
                <a:solidFill>
                  <a:srgbClr val="0070C0"/>
                </a:solidFill>
              </a:rPr>
              <a:t>Hiroshi </a:t>
            </a:r>
            <a:r>
              <a:rPr lang="en-US" altLang="ja-JP" sz="2400" dirty="0" smtClean="0">
                <a:solidFill>
                  <a:srgbClr val="0070C0"/>
                </a:solidFill>
              </a:rPr>
              <a:t>Nagahashi</a:t>
            </a:r>
          </a:p>
          <a:p>
            <a:pPr algn="r"/>
            <a:r>
              <a:rPr lang="en-US" altLang="ja-JP" sz="2400" dirty="0">
                <a:solidFill>
                  <a:srgbClr val="0070C0"/>
                </a:solidFill>
              </a:rPr>
              <a:t>Kota </a:t>
            </a:r>
            <a:r>
              <a:rPr lang="en-US" altLang="ja-JP" sz="2400" dirty="0" smtClean="0">
                <a:solidFill>
                  <a:srgbClr val="0070C0"/>
                </a:solidFill>
              </a:rPr>
              <a:t>Aoki</a:t>
            </a:r>
            <a:endParaRPr lang="en-US" altLang="ja-JP" dirty="0" smtClean="0">
              <a:solidFill>
                <a:srgbClr val="0070C0"/>
              </a:solidFill>
            </a:endParaRPr>
          </a:p>
          <a:p>
            <a:pPr algn="r"/>
            <a:r>
              <a:rPr lang="en-US" altLang="ja-JP" sz="1600" dirty="0" smtClean="0">
                <a:solidFill>
                  <a:srgbClr val="00B0F0"/>
                </a:solidFill>
              </a:rPr>
              <a:t>Dept. </a:t>
            </a:r>
            <a:r>
              <a:rPr lang="en-US" altLang="ja-JP" sz="1600" dirty="0">
                <a:solidFill>
                  <a:srgbClr val="00B0F0"/>
                </a:solidFill>
              </a:rPr>
              <a:t>Computational Intelligence and Systems </a:t>
            </a:r>
            <a:r>
              <a:rPr lang="en-US" altLang="ja-JP" sz="1600" dirty="0" smtClean="0">
                <a:solidFill>
                  <a:srgbClr val="00B0F0"/>
                </a:solidFill>
              </a:rPr>
              <a:t>Science</a:t>
            </a:r>
          </a:p>
          <a:p>
            <a:pPr algn="r"/>
            <a:r>
              <a:rPr lang="en-US" altLang="ja-JP" sz="1600" dirty="0" smtClean="0">
                <a:solidFill>
                  <a:srgbClr val="0070C0"/>
                </a:solidFill>
              </a:rPr>
              <a:t>Imaging </a:t>
            </a:r>
            <a:r>
              <a:rPr lang="en-US" altLang="ja-JP" sz="1600" dirty="0">
                <a:solidFill>
                  <a:srgbClr val="0070C0"/>
                </a:solidFill>
              </a:rPr>
              <a:t>Science and Engineering </a:t>
            </a:r>
            <a:r>
              <a:rPr lang="en-US" altLang="ja-JP" sz="1600" dirty="0" smtClean="0">
                <a:solidFill>
                  <a:srgbClr val="0070C0"/>
                </a:solidFill>
              </a:rPr>
              <a:t>Laboratory</a:t>
            </a:r>
          </a:p>
          <a:p>
            <a:pPr algn="r"/>
            <a:endParaRPr lang="en-US" dirty="0">
              <a:solidFill>
                <a:srgbClr val="0070C0"/>
              </a:solidFill>
            </a:endParaRPr>
          </a:p>
          <a:p>
            <a:pPr algn="r"/>
            <a:r>
              <a:rPr lang="en-US" altLang="ja-JP" dirty="0">
                <a:solidFill>
                  <a:srgbClr val="0070C0"/>
                </a:solidFill>
              </a:rPr>
              <a:t>Tokyo Institute of </a:t>
            </a:r>
            <a:r>
              <a:rPr lang="en-US" altLang="ja-JP" dirty="0" smtClean="0">
                <a:solidFill>
                  <a:srgbClr val="0070C0"/>
                </a:solidFill>
              </a:rPr>
              <a:t>Technology, Japan</a:t>
            </a: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1026" name="Picture 2" descr="Logo and Tagline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5157192"/>
            <a:ext cx="3312368" cy="12236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9518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Creation of geometry images</a:t>
            </a:r>
            <a:endParaRPr kumimoji="1" lang="ja-JP" altLang="en-US"/>
          </a:p>
        </p:txBody>
      </p:sp>
      <p:pic>
        <p:nvPicPr>
          <p:cNvPr id="5" name="Picture 7" descr="v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blackGray">
          <a:xfrm>
            <a:off x="140568" y="1552381"/>
            <a:ext cx="2362200" cy="23622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</p:pic>
      <p:pic>
        <p:nvPicPr>
          <p:cNvPr id="6" name="Picture 8" descr="original"/>
          <p:cNvPicPr>
            <a:picLocks noChangeAspect="1" noChangeArrowheads="1"/>
          </p:cNvPicPr>
          <p:nvPr/>
        </p:nvPicPr>
        <p:blipFill>
          <a:blip r:embed="rId4" cstate="print">
            <a:lum bright="-12000" contrast="18000"/>
          </a:blip>
          <a:srcRect/>
          <a:stretch>
            <a:fillRect/>
          </a:stretch>
        </p:blipFill>
        <p:spPr bwMode="blackGray">
          <a:xfrm>
            <a:off x="3112368" y="1552381"/>
            <a:ext cx="2362200" cy="23622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</p:pic>
      <p:pic>
        <p:nvPicPr>
          <p:cNvPr id="7" name="Picture 17" descr="v1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blackGray">
          <a:xfrm>
            <a:off x="6203504" y="1628581"/>
            <a:ext cx="2133600" cy="2133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</p:pic>
      <p:sp>
        <p:nvSpPr>
          <p:cNvPr id="8" name="TextBox 7"/>
          <p:cNvSpPr txBox="1"/>
          <p:nvPr/>
        </p:nvSpPr>
        <p:spPr>
          <a:xfrm>
            <a:off x="68560" y="4066981"/>
            <a:ext cx="24590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Closed-Mesh </a:t>
            </a:r>
            <a:r>
              <a:rPr lang="en-US" dirty="0" smtClean="0"/>
              <a:t>2 manifold mesh</a:t>
            </a:r>
            <a:r>
              <a:rPr lang="en-US" i="1" dirty="0" smtClean="0"/>
              <a:t> M</a:t>
            </a:r>
            <a:endParaRPr lang="th-TH" i="1" dirty="0"/>
          </a:p>
        </p:txBody>
      </p:sp>
      <p:sp>
        <p:nvSpPr>
          <p:cNvPr id="9" name="TextBox 8"/>
          <p:cNvSpPr txBox="1"/>
          <p:nvPr/>
        </p:nvSpPr>
        <p:spPr>
          <a:xfrm>
            <a:off x="6084168" y="4066981"/>
            <a:ext cx="243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Parametrization </a:t>
            </a:r>
            <a:r>
              <a:rPr lang="el-GR" i="1" dirty="0" smtClean="0"/>
              <a:t>Φ</a:t>
            </a:r>
            <a:r>
              <a:rPr lang="en-US" dirty="0" smtClean="0"/>
              <a:t> in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i="1" dirty="0" smtClean="0"/>
              <a:t>D</a:t>
            </a:r>
            <a:r>
              <a:rPr lang="en-US" dirty="0" smtClean="0"/>
              <a:t> </a:t>
            </a:r>
            <a:r>
              <a:rPr lang="en-US" dirty="0" smtClean="0"/>
              <a:t>square</a:t>
            </a:r>
            <a:endParaRPr lang="th-TH" dirty="0"/>
          </a:p>
        </p:txBody>
      </p:sp>
      <p:sp>
        <p:nvSpPr>
          <p:cNvPr id="10" name="TextBox 9"/>
          <p:cNvSpPr txBox="1"/>
          <p:nvPr/>
        </p:nvSpPr>
        <p:spPr>
          <a:xfrm>
            <a:off x="3417168" y="4066981"/>
            <a:ext cx="1981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Opened-Mesh </a:t>
            </a:r>
            <a:r>
              <a:rPr lang="en-US" i="1" dirty="0" smtClean="0"/>
              <a:t>M</a:t>
            </a:r>
            <a:r>
              <a:rPr lang="en-US" dirty="0" smtClean="0"/>
              <a:t>’ with cut </a:t>
            </a:r>
            <a:r>
              <a:rPr lang="el-GR" i="1" dirty="0" smtClean="0"/>
              <a:t>ρ</a:t>
            </a:r>
            <a:r>
              <a:rPr lang="en-US" i="1" dirty="0" smtClean="0"/>
              <a:t>’</a:t>
            </a:r>
            <a:endParaRPr lang="th-TH" i="1" dirty="0"/>
          </a:p>
        </p:txBody>
      </p:sp>
      <p:sp>
        <p:nvSpPr>
          <p:cNvPr id="11" name="TextBox 10"/>
          <p:cNvSpPr txBox="1"/>
          <p:nvPr/>
        </p:nvSpPr>
        <p:spPr>
          <a:xfrm>
            <a:off x="1512168" y="5514781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cut </a:t>
            </a:r>
            <a:r>
              <a:rPr lang="el-GR" i="1" dirty="0" smtClean="0"/>
              <a:t>ρ</a:t>
            </a:r>
            <a:endParaRPr lang="th-TH" i="1" dirty="0"/>
          </a:p>
        </p:txBody>
      </p:sp>
      <p:sp>
        <p:nvSpPr>
          <p:cNvPr id="13" name="Right Arrow 12"/>
          <p:cNvSpPr/>
          <p:nvPr/>
        </p:nvSpPr>
        <p:spPr bwMode="auto">
          <a:xfrm rot="13547588">
            <a:off x="1448392" y="4963909"/>
            <a:ext cx="1143000" cy="30480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th-TH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ＭＳ 明朝" pitchFamily="17" charset="-128"/>
              <a:ea typeface="ＭＳ 明朝" pitchFamily="17" charset="-128"/>
            </a:endParaRPr>
          </a:p>
        </p:txBody>
      </p:sp>
      <p:sp>
        <p:nvSpPr>
          <p:cNvPr id="14" name="Right Arrow 13"/>
          <p:cNvSpPr/>
          <p:nvPr/>
        </p:nvSpPr>
        <p:spPr bwMode="auto">
          <a:xfrm>
            <a:off x="2578968" y="2923981"/>
            <a:ext cx="533400" cy="45720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th-TH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ＭＳ 明朝" pitchFamily="17" charset="-128"/>
              <a:ea typeface="ＭＳ 明朝" pitchFamily="17" charset="-128"/>
            </a:endParaRPr>
          </a:p>
        </p:txBody>
      </p:sp>
      <p:sp>
        <p:nvSpPr>
          <p:cNvPr id="15" name="Right Arrow 14"/>
          <p:cNvSpPr/>
          <p:nvPr/>
        </p:nvSpPr>
        <p:spPr bwMode="auto">
          <a:xfrm>
            <a:off x="5550768" y="2923981"/>
            <a:ext cx="533400" cy="45720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th-TH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ＭＳ 明朝" pitchFamily="17" charset="-128"/>
              <a:ea typeface="ＭＳ 明朝" pitchFamily="17" charset="-128"/>
            </a:endParaRPr>
          </a:p>
        </p:txBody>
      </p:sp>
      <p:sp>
        <p:nvSpPr>
          <p:cNvPr id="17" name="Right Arrow 16"/>
          <p:cNvSpPr/>
          <p:nvPr/>
        </p:nvSpPr>
        <p:spPr bwMode="auto">
          <a:xfrm rot="13452412" flipH="1">
            <a:off x="4267792" y="4963909"/>
            <a:ext cx="1143000" cy="30480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th-TH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ＭＳ 明朝" pitchFamily="17" charset="-128"/>
              <a:ea typeface="ＭＳ 明朝" pitchFamily="17" charset="-128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298504" y="5514781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Disk topology</a:t>
            </a:r>
            <a:endParaRPr lang="th-TH" dirty="0"/>
          </a:p>
        </p:txBody>
      </p:sp>
      <p:pic>
        <p:nvPicPr>
          <p:cNvPr id="19" name="Picture 11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2F2F2"/>
              </a:clrFrom>
              <a:clrTo>
                <a:srgbClr val="F2F2F2">
                  <a:alpha val="0"/>
                </a:srgbClr>
              </a:clrTo>
            </a:clrChange>
            <a:lum bright="-78000"/>
          </a:blip>
          <a:srcRect/>
          <a:stretch>
            <a:fillRect/>
          </a:stretch>
        </p:blipFill>
        <p:spPr bwMode="blackGray">
          <a:xfrm>
            <a:off x="6203504" y="1628581"/>
            <a:ext cx="2133600" cy="2133600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  <a:effectLst/>
        </p:spPr>
      </p:pic>
      <p:sp>
        <p:nvSpPr>
          <p:cNvPr id="20" name="TextBox 19"/>
          <p:cNvSpPr txBox="1"/>
          <p:nvPr/>
        </p:nvSpPr>
        <p:spPr>
          <a:xfrm>
            <a:off x="6444208" y="5590981"/>
            <a:ext cx="1981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Rectilinear on</a:t>
            </a:r>
            <a:br>
              <a:rPr lang="en-US" dirty="0" smtClean="0"/>
            </a:br>
            <a:r>
              <a:rPr lang="en-US" i="1" dirty="0" err="1" smtClean="0"/>
              <a:t>n</a:t>
            </a:r>
            <a:r>
              <a:rPr lang="en-US" altLang="ja-JP" sz="1400" dirty="0" err="1" smtClean="0"/>
              <a:t>×</a:t>
            </a:r>
            <a:r>
              <a:rPr lang="en-US" i="1" dirty="0" err="1" smtClean="0"/>
              <a:t>n</a:t>
            </a:r>
            <a:r>
              <a:rPr lang="en-US" dirty="0" smtClean="0"/>
              <a:t> grid</a:t>
            </a:r>
            <a:endParaRPr lang="th-TH" dirty="0"/>
          </a:p>
        </p:txBody>
      </p:sp>
      <p:cxnSp>
        <p:nvCxnSpPr>
          <p:cNvPr id="22" name="Straight Arrow Connector 21"/>
          <p:cNvCxnSpPr/>
          <p:nvPr/>
        </p:nvCxnSpPr>
        <p:spPr bwMode="auto">
          <a:xfrm>
            <a:off x="5289104" y="4295581"/>
            <a:ext cx="1515144" cy="21353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</p:spPr>
      </p:cxnSp>
      <p:sp>
        <p:nvSpPr>
          <p:cNvPr id="24" name="TextBox 23"/>
          <p:cNvSpPr txBox="1"/>
          <p:nvPr/>
        </p:nvSpPr>
        <p:spPr>
          <a:xfrm rot="500217">
            <a:off x="5769859" y="4414024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</a:t>
            </a:r>
            <a:r>
              <a:rPr lang="en-US" i="1" dirty="0" err="1" smtClean="0"/>
              <a:t>s</a:t>
            </a:r>
            <a:r>
              <a:rPr lang="en-US" dirty="0" err="1" smtClean="0"/>
              <a:t>,</a:t>
            </a:r>
            <a:r>
              <a:rPr lang="en-US" i="1" dirty="0" err="1" smtClean="0"/>
              <a:t>t</a:t>
            </a:r>
            <a:r>
              <a:rPr lang="en-US" dirty="0" smtClean="0"/>
              <a:t>)</a:t>
            </a:r>
            <a:endParaRPr lang="th-TH" dirty="0"/>
          </a:p>
        </p:txBody>
      </p:sp>
      <p:sp>
        <p:nvSpPr>
          <p:cNvPr id="27" name="Right Arrow 26"/>
          <p:cNvSpPr/>
          <p:nvPr/>
        </p:nvSpPr>
        <p:spPr bwMode="auto">
          <a:xfrm rot="16200000">
            <a:off x="6921182" y="4991695"/>
            <a:ext cx="935029" cy="30480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th-TH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ＭＳ 明朝" pitchFamily="17" charset="-128"/>
              <a:ea typeface="ＭＳ 明朝" pitchFamily="17" charset="-128"/>
            </a:endParaRPr>
          </a:p>
        </p:txBody>
      </p:sp>
      <p:cxnSp>
        <p:nvCxnSpPr>
          <p:cNvPr id="29" name="Straight Arrow Connector 28"/>
          <p:cNvCxnSpPr/>
          <p:nvPr/>
        </p:nvCxnSpPr>
        <p:spPr bwMode="auto">
          <a:xfrm rot="5400000">
            <a:off x="6470204" y="1514281"/>
            <a:ext cx="304800" cy="2286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1" name="TextBox 30"/>
          <p:cNvSpPr txBox="1"/>
          <p:nvPr/>
        </p:nvSpPr>
        <p:spPr>
          <a:xfrm>
            <a:off x="6355904" y="1171381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err="1" smtClean="0"/>
              <a:t>i</a:t>
            </a:r>
            <a:r>
              <a:rPr lang="en-US" dirty="0" smtClean="0"/>
              <a:t>/(</a:t>
            </a:r>
            <a:r>
              <a:rPr lang="en-US" i="1" dirty="0" smtClean="0"/>
              <a:t>n</a:t>
            </a:r>
            <a:r>
              <a:rPr lang="en-US" dirty="0" smtClean="0"/>
              <a:t>-1) , </a:t>
            </a:r>
            <a:r>
              <a:rPr lang="en-US" i="1" dirty="0" smtClean="0"/>
              <a:t>j</a:t>
            </a:r>
            <a:r>
              <a:rPr lang="en-US" dirty="0" smtClean="0"/>
              <a:t>/(</a:t>
            </a:r>
            <a:r>
              <a:rPr lang="en-US" i="1" dirty="0" smtClean="0"/>
              <a:t>n</a:t>
            </a:r>
            <a:r>
              <a:rPr lang="en-US" dirty="0" smtClean="0"/>
              <a:t>-1) </a:t>
            </a:r>
            <a:endParaRPr lang="th-TH" dirty="0"/>
          </a:p>
        </p:txBody>
      </p:sp>
      <p:sp>
        <p:nvSpPr>
          <p:cNvPr id="16" name="Rounded Rectangle 15"/>
          <p:cNvSpPr/>
          <p:nvPr/>
        </p:nvSpPr>
        <p:spPr>
          <a:xfrm>
            <a:off x="228600" y="1268760"/>
            <a:ext cx="5169768" cy="490344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985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3" grpId="0" animBg="1"/>
      <p:bldP spid="14" grpId="0" animBg="1"/>
      <p:bldP spid="15" grpId="0" animBg="1"/>
      <p:bldP spid="17" grpId="0" animBg="1"/>
      <p:bldP spid="18" grpId="0"/>
      <p:bldP spid="27" grpId="0" animBg="1"/>
      <p:bldP spid="1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0825" y="1196752"/>
            <a:ext cx="8642350" cy="4679950"/>
          </a:xfrm>
        </p:spPr>
        <p:txBody>
          <a:bodyPr/>
          <a:lstStyle/>
          <a:p>
            <a:r>
              <a:rPr lang="en-US" altLang="ja-JP" dirty="0" smtClean="0"/>
              <a:t>If mesh </a:t>
            </a:r>
            <a:r>
              <a:rPr lang="en-US" altLang="ja-JP" i="1" dirty="0" smtClean="0"/>
              <a:t>M</a:t>
            </a:r>
            <a:r>
              <a:rPr lang="en-US" altLang="ja-JP" dirty="0" smtClean="0"/>
              <a:t> has boundaries (holes), Let </a:t>
            </a:r>
            <a:r>
              <a:rPr lang="en-US" altLang="ja-JP" i="1" dirty="0" smtClean="0"/>
              <a:t>B</a:t>
            </a:r>
            <a:r>
              <a:rPr lang="en-US" altLang="ja-JP" dirty="0" smtClean="0"/>
              <a:t> be the set of original boundary edges</a:t>
            </a:r>
          </a:p>
          <a:p>
            <a:pPr lvl="1"/>
            <a:r>
              <a:rPr lang="en-US" altLang="ja-JP" dirty="0" smtClean="0"/>
              <a:t>Remain frozen &amp; include in final cut </a:t>
            </a:r>
            <a:r>
              <a:rPr lang="el-GR" altLang="ja-JP" i="1" dirty="0" smtClean="0"/>
              <a:t>ρ</a:t>
            </a:r>
            <a:endParaRPr lang="en-US" altLang="ja-JP" i="1" dirty="0" smtClean="0"/>
          </a:p>
          <a:p>
            <a:r>
              <a:rPr lang="en-US" altLang="ja-JP" dirty="0" smtClean="0"/>
              <a:t>Remove seed triangle from </a:t>
            </a:r>
            <a:r>
              <a:rPr lang="en-US" altLang="ja-JP" i="1" dirty="0" smtClean="0"/>
              <a:t>M</a:t>
            </a:r>
            <a:r>
              <a:rPr lang="en-US" altLang="ja-JP" dirty="0" smtClean="0"/>
              <a:t>.</a:t>
            </a:r>
          </a:p>
          <a:p>
            <a:pPr lvl="1"/>
            <a:r>
              <a:rPr lang="en-US" altLang="ja-JP" dirty="0"/>
              <a:t>Have a </a:t>
            </a:r>
            <a:r>
              <a:rPr lang="en-US" altLang="ja-JP" dirty="0" smtClean="0"/>
              <a:t>queue </a:t>
            </a:r>
            <a:r>
              <a:rPr lang="en-US" altLang="ja-JP" dirty="0"/>
              <a:t>for </a:t>
            </a:r>
            <a:r>
              <a:rPr lang="en-US" altLang="ja-JP" dirty="0" smtClean="0"/>
              <a:t>store </a:t>
            </a:r>
            <a:r>
              <a:rPr lang="en-US" altLang="ja-JP" dirty="0"/>
              <a:t>list of </a:t>
            </a:r>
            <a:r>
              <a:rPr lang="en-US" altLang="ja-JP" dirty="0" smtClean="0"/>
              <a:t>edges ,sorting by </a:t>
            </a:r>
            <a:r>
              <a:rPr lang="en-US" altLang="ja-JP" u="sng" dirty="0" smtClean="0"/>
              <a:t>geodesic distance</a:t>
            </a:r>
            <a:r>
              <a:rPr lang="en-US" altLang="ja-JP" dirty="0" smtClean="0"/>
              <a:t> </a:t>
            </a:r>
            <a:endParaRPr lang="en-US" altLang="ja-JP" dirty="0"/>
          </a:p>
          <a:p>
            <a:endParaRPr lang="en-US" altLang="ja-JP" dirty="0" smtClean="0"/>
          </a:p>
          <a:p>
            <a:endParaRPr lang="th-TH" dirty="0"/>
          </a:p>
        </p:txBody>
      </p:sp>
      <p:sp>
        <p:nvSpPr>
          <p:cNvPr id="5" name="Isosceles Triangle 4"/>
          <p:cNvSpPr/>
          <p:nvPr/>
        </p:nvSpPr>
        <p:spPr bwMode="auto">
          <a:xfrm>
            <a:off x="794759" y="3645024"/>
            <a:ext cx="3435409" cy="1183350"/>
          </a:xfrm>
          <a:prstGeom prst="triangle">
            <a:avLst>
              <a:gd name="adj" fmla="val 45075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1200" b="1" i="0" u="none" strike="noStrike" cap="none" normalizeH="0" baseline="0" smtClean="0">
              <a:ln>
                <a:noFill/>
              </a:ln>
              <a:solidFill>
                <a:srgbClr val="FFC000"/>
              </a:solidFill>
              <a:effectLst/>
              <a:latin typeface="ＭＳ 明朝" pitchFamily="17" charset="-128"/>
              <a:ea typeface="ＭＳ 明朝" pitchFamily="17" charset="-128"/>
            </a:endParaRPr>
          </a:p>
        </p:txBody>
      </p:sp>
      <p:pic>
        <p:nvPicPr>
          <p:cNvPr id="1026" name="Picture 2" descr="D:\Users\Anuwat\Desktop\figure\fig2-a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371" y="2021542"/>
            <a:ext cx="3657605" cy="3855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Original </a:t>
            </a:r>
            <a:r>
              <a:rPr lang="en-US" dirty="0" err="1" smtClean="0"/>
              <a:t>Homotopy</a:t>
            </a:r>
            <a:r>
              <a:rPr lang="en-US" dirty="0" smtClean="0"/>
              <a:t> Cutting</a:t>
            </a:r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8F6C3-A305-4990-9934-B3DB59018C15}" type="slidenum">
              <a:rPr lang="en-US" altLang="ja-JP" smtClean="0"/>
              <a:pPr/>
              <a:t>11</a:t>
            </a:fld>
            <a:endParaRPr lang="en-US" altLang="ja-JP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40261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238"/>
    </mc:Choice>
    <mc:Fallback xmlns="">
      <p:transition spd="slow" advTm="182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allAtOnce"/>
      <p:bldP spid="5" grpId="0" animBg="1"/>
      <p:bldP spid="5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0825" y="1196752"/>
            <a:ext cx="8642350" cy="4679950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If mesh </a:t>
            </a:r>
            <a:r>
              <a:rPr lang="en-US" altLang="ja-JP" i="1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M</a:t>
            </a:r>
            <a:r>
              <a:rPr lang="en-US" altLang="ja-JP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 has boundaries (holes), Let </a:t>
            </a:r>
            <a:r>
              <a:rPr lang="en-US" altLang="ja-JP" i="1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B</a:t>
            </a:r>
            <a:r>
              <a:rPr lang="en-US" altLang="ja-JP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 be the set of original boundary edges</a:t>
            </a:r>
          </a:p>
          <a:p>
            <a:pPr lvl="1"/>
            <a:r>
              <a:rPr lang="en-US" altLang="ja-JP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Remain frozen &amp; include in final cut </a:t>
            </a:r>
            <a:r>
              <a:rPr lang="el-GR" altLang="ja-JP" i="1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ρ</a:t>
            </a:r>
            <a:endParaRPr lang="en-US" altLang="ja-JP" dirty="0" smtClean="0">
              <a:solidFill>
                <a:schemeClr val="bg2">
                  <a:lumMod val="60000"/>
                  <a:lumOff val="40000"/>
                </a:schemeClr>
              </a:solidFill>
            </a:endParaRPr>
          </a:p>
          <a:p>
            <a:r>
              <a:rPr lang="en-US" altLang="ja-JP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Remove seed triangle from </a:t>
            </a:r>
            <a:r>
              <a:rPr lang="en-US" altLang="ja-JP" i="1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M</a:t>
            </a:r>
            <a:r>
              <a:rPr lang="en-US" altLang="ja-JP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.</a:t>
            </a:r>
          </a:p>
          <a:p>
            <a:r>
              <a:rPr lang="en-US" altLang="ja-JP" dirty="0" smtClean="0"/>
              <a:t>Repeatedly identify an edge adjacent to exactly one triangle that </a:t>
            </a:r>
            <a:r>
              <a:rPr lang="en-US" altLang="ja-JP" i="1" dirty="0" smtClean="0"/>
              <a:t>e</a:t>
            </a:r>
            <a:r>
              <a:rPr lang="en-US" altLang="ja-JP" dirty="0" smtClean="0"/>
              <a:t> </a:t>
            </a:r>
            <a:r>
              <a:rPr lang="ja-JP" altLang="en-US" dirty="0" smtClean="0"/>
              <a:t>∉</a:t>
            </a:r>
            <a:r>
              <a:rPr lang="en-US" altLang="ja-JP" dirty="0" smtClean="0"/>
              <a:t> </a:t>
            </a:r>
            <a:r>
              <a:rPr lang="en-US" altLang="ja-JP" i="1" dirty="0" smtClean="0"/>
              <a:t>B</a:t>
            </a:r>
            <a:r>
              <a:rPr lang="en-US" altLang="ja-JP" dirty="0" smtClean="0"/>
              <a:t>.</a:t>
            </a:r>
          </a:p>
          <a:p>
            <a:pPr lvl="1"/>
            <a:r>
              <a:rPr lang="en-US" altLang="ja-JP" dirty="0" smtClean="0"/>
              <a:t>Remove that edge and triangle. (2 remains edge are left)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2267744" y="1268760"/>
            <a:ext cx="4876800" cy="4876800"/>
            <a:chOff x="2267744" y="1268760"/>
            <a:chExt cx="4876800" cy="4876800"/>
          </a:xfrm>
        </p:grpSpPr>
        <p:pic>
          <p:nvPicPr>
            <p:cNvPr id="5" name="Picture 2" descr="holes_snap_0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blackGray">
            <a:xfrm>
              <a:off x="2267744" y="1268760"/>
              <a:ext cx="4876800" cy="4876800"/>
            </a:xfrm>
            <a:prstGeom prst="rect">
              <a:avLst/>
            </a:prstGeom>
            <a:solidFill>
              <a:schemeClr val="tx1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</p:pic>
        <p:sp>
          <p:nvSpPr>
            <p:cNvPr id="6" name="Freeform 3"/>
            <p:cNvSpPr>
              <a:spLocks/>
            </p:cNvSpPr>
            <p:nvPr/>
          </p:nvSpPr>
          <p:spPr bwMode="blackGray">
            <a:xfrm>
              <a:off x="2842419" y="5416898"/>
              <a:ext cx="212725" cy="2127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8" y="48"/>
                </a:cxn>
                <a:cxn ang="0">
                  <a:pos x="0" y="48"/>
                </a:cxn>
                <a:cxn ang="0">
                  <a:pos x="0" y="0"/>
                </a:cxn>
              </a:cxnLst>
              <a:rect l="0" t="0" r="r" b="b"/>
              <a:pathLst>
                <a:path w="48" h="48">
                  <a:moveTo>
                    <a:pt x="0" y="0"/>
                  </a:moveTo>
                  <a:lnTo>
                    <a:pt x="48" y="48"/>
                  </a:lnTo>
                  <a:lnTo>
                    <a:pt x="0" y="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hlink"/>
            </a:solidFill>
            <a:ln w="1905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>
              <a:spAutoFit/>
            </a:bodyPr>
            <a:lstStyle/>
            <a:p>
              <a:endParaRPr lang="th-TH"/>
            </a:p>
          </p:txBody>
        </p:sp>
      </p:grpSp>
      <p:pic>
        <p:nvPicPr>
          <p:cNvPr id="7" name="Picture 4" descr="holes_snap_400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blackGray">
          <a:xfrm>
            <a:off x="2267744" y="1268760"/>
            <a:ext cx="4876800" cy="4876800"/>
          </a:xfrm>
          <a:prstGeom prst="rect">
            <a:avLst/>
          </a:prstGeom>
          <a:solidFill>
            <a:schemeClr val="tx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</p:pic>
      <p:pic>
        <p:nvPicPr>
          <p:cNvPr id="8" name="Picture 6" descr="holes_snap_1000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blackGray">
          <a:xfrm>
            <a:off x="2267744" y="1268760"/>
            <a:ext cx="4876800" cy="4876800"/>
          </a:xfrm>
          <a:prstGeom prst="rect">
            <a:avLst/>
          </a:prstGeom>
          <a:solidFill>
            <a:schemeClr val="tx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</p:pic>
      <p:pic>
        <p:nvPicPr>
          <p:cNvPr id="9" name="Picture 7" descr="holes_snap_2000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blackGray">
          <a:xfrm>
            <a:off x="2267744" y="1268760"/>
            <a:ext cx="4876800" cy="4876800"/>
          </a:xfrm>
          <a:prstGeom prst="rect">
            <a:avLst/>
          </a:prstGeom>
          <a:solidFill>
            <a:schemeClr val="tx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</p:pic>
      <p:pic>
        <p:nvPicPr>
          <p:cNvPr id="10" name="Picture 8" descr="holes_snap_3000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blackGray">
          <a:xfrm>
            <a:off x="2267744" y="1268760"/>
            <a:ext cx="4876800" cy="4876800"/>
          </a:xfrm>
          <a:prstGeom prst="rect">
            <a:avLst/>
          </a:prstGeom>
          <a:solidFill>
            <a:schemeClr val="tx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</p:pic>
      <p:pic>
        <p:nvPicPr>
          <p:cNvPr id="11" name="Picture 9" descr="holes_snap_5000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blackGray">
          <a:xfrm>
            <a:off x="2267744" y="1268760"/>
            <a:ext cx="4876800" cy="4876800"/>
          </a:xfrm>
          <a:prstGeom prst="rect">
            <a:avLst/>
          </a:prstGeom>
          <a:solidFill>
            <a:schemeClr val="tx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</p:pic>
      <p:pic>
        <p:nvPicPr>
          <p:cNvPr id="12" name="Picture 10" descr="holes_snap_8000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blackGray">
          <a:xfrm>
            <a:off x="2267744" y="1268760"/>
            <a:ext cx="4876800" cy="4876800"/>
          </a:xfrm>
          <a:prstGeom prst="rect">
            <a:avLst/>
          </a:prstGeom>
          <a:solidFill>
            <a:schemeClr val="tx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</p:pic>
      <p:pic>
        <p:nvPicPr>
          <p:cNvPr id="13" name="Picture 11" descr="holes_snap_edge_0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blackGray">
          <a:xfrm>
            <a:off x="2267744" y="1268760"/>
            <a:ext cx="4876800" cy="4876800"/>
          </a:xfrm>
          <a:prstGeom prst="rect">
            <a:avLst/>
          </a:prstGeom>
          <a:solidFill>
            <a:schemeClr val="tx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</p:pic>
      <p:sp>
        <p:nvSpPr>
          <p:cNvPr id="14" name="TextBox 13"/>
          <p:cNvSpPr txBox="1"/>
          <p:nvPr/>
        </p:nvSpPr>
        <p:spPr>
          <a:xfrm>
            <a:off x="5364088" y="1774746"/>
            <a:ext cx="3240360" cy="378565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Adjacent only one triangle:</a:t>
            </a:r>
            <a:br>
              <a:rPr lang="en-US" sz="2000" dirty="0" smtClean="0"/>
            </a:br>
            <a:r>
              <a:rPr lang="en-US" sz="2000" dirty="0" smtClean="0"/>
              <a:t>(ordering by geodesic distance from seed triangle)</a:t>
            </a:r>
            <a:br>
              <a:rPr lang="en-US" sz="2000" dirty="0" smtClean="0"/>
            </a:br>
            <a:r>
              <a:rPr lang="en-US" sz="2000" dirty="0" smtClean="0"/>
              <a:t>e1</a:t>
            </a:r>
            <a:br>
              <a:rPr lang="en-US" sz="2000" dirty="0" smtClean="0"/>
            </a:br>
            <a:r>
              <a:rPr lang="en-US" sz="2000" dirty="0" smtClean="0"/>
              <a:t>e2</a:t>
            </a:r>
            <a:br>
              <a:rPr lang="en-US" sz="2000" dirty="0" smtClean="0"/>
            </a:br>
            <a:r>
              <a:rPr lang="en-US" sz="2000" dirty="0" smtClean="0"/>
              <a:t>e3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</p:txBody>
      </p:sp>
      <p:sp>
        <p:nvSpPr>
          <p:cNvPr id="18" name="TextBox 17"/>
          <p:cNvSpPr txBox="1"/>
          <p:nvPr/>
        </p:nvSpPr>
        <p:spPr>
          <a:xfrm>
            <a:off x="5364088" y="1774746"/>
            <a:ext cx="3240360" cy="378565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Adjacent only one triangle:</a:t>
            </a:r>
            <a:br>
              <a:rPr lang="en-US" sz="2000" dirty="0" smtClean="0"/>
            </a:b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e2</a:t>
            </a:r>
            <a:br>
              <a:rPr lang="en-US" sz="2000" dirty="0" smtClean="0"/>
            </a:br>
            <a:r>
              <a:rPr lang="en-US" sz="2000" dirty="0" smtClean="0"/>
              <a:t>e3</a:t>
            </a:r>
          </a:p>
          <a:p>
            <a:r>
              <a:rPr lang="en-US" sz="2000" dirty="0" smtClean="0"/>
              <a:t>e4</a:t>
            </a:r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</p:txBody>
      </p:sp>
      <p:sp>
        <p:nvSpPr>
          <p:cNvPr id="20" name="TextBox 19"/>
          <p:cNvSpPr txBox="1"/>
          <p:nvPr/>
        </p:nvSpPr>
        <p:spPr>
          <a:xfrm>
            <a:off x="5364088" y="1774746"/>
            <a:ext cx="3240360" cy="378565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Adjacent only one triangle:</a:t>
            </a:r>
            <a:br>
              <a:rPr lang="en-US" sz="2000" dirty="0" smtClean="0"/>
            </a:b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e3</a:t>
            </a:r>
          </a:p>
          <a:p>
            <a:r>
              <a:rPr lang="en-US" sz="2000" dirty="0" smtClean="0">
                <a:solidFill>
                  <a:srgbClr val="FF0000"/>
                </a:solidFill>
              </a:rPr>
              <a:t>e4</a:t>
            </a:r>
            <a:endParaRPr lang="en-US" sz="2000" dirty="0">
              <a:solidFill>
                <a:srgbClr val="FF0000"/>
              </a:solidFill>
            </a:endParaRPr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</p:txBody>
      </p:sp>
      <p:sp>
        <p:nvSpPr>
          <p:cNvPr id="21" name="TextBox 20"/>
          <p:cNvSpPr txBox="1"/>
          <p:nvPr/>
        </p:nvSpPr>
        <p:spPr>
          <a:xfrm>
            <a:off x="5364088" y="1772816"/>
            <a:ext cx="3240360" cy="378565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Adjacent only one triangle:</a:t>
            </a:r>
            <a:br>
              <a:rPr lang="en-US" sz="2000" dirty="0" smtClean="0"/>
            </a:b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e3</a:t>
            </a:r>
          </a:p>
          <a:p>
            <a:endParaRPr lang="en-US" sz="2000" dirty="0">
              <a:solidFill>
                <a:srgbClr val="FF0000"/>
              </a:solidFill>
            </a:endParaRPr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</p:txBody>
      </p:sp>
      <p:sp>
        <p:nvSpPr>
          <p:cNvPr id="25" name="TextBox 24"/>
          <p:cNvSpPr txBox="1"/>
          <p:nvPr/>
        </p:nvSpPr>
        <p:spPr>
          <a:xfrm>
            <a:off x="5364088" y="1772816"/>
            <a:ext cx="3240360" cy="378565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Adjacent only one triangle:</a:t>
            </a:r>
            <a:br>
              <a:rPr lang="en-US" sz="2000" dirty="0" smtClean="0"/>
            </a:b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/>
            </a:r>
            <a:br>
              <a:rPr lang="en-US" sz="2000" dirty="0" smtClean="0"/>
            </a:br>
            <a:endParaRPr lang="en-US" sz="2000" dirty="0" smtClean="0"/>
          </a:p>
          <a:p>
            <a:endParaRPr lang="en-US" sz="2000" dirty="0" smtClean="0">
              <a:solidFill>
                <a:srgbClr val="FF0000"/>
              </a:solidFill>
            </a:endParaRPr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Original </a:t>
            </a:r>
            <a:r>
              <a:rPr lang="en-US" altLang="ja-JP" dirty="0" err="1" smtClean="0"/>
              <a:t>Homotopy</a:t>
            </a:r>
            <a:r>
              <a:rPr lang="en-US" altLang="ja-JP" dirty="0" smtClean="0"/>
              <a:t> Cutting</a:t>
            </a:r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8F6C3-A305-4990-9934-B3DB59018C15}" type="slidenum">
              <a:rPr lang="en-US" altLang="ja-JP" smtClean="0"/>
              <a:pPr/>
              <a:t>12</a:t>
            </a:fld>
            <a:endParaRPr lang="en-US" altLang="ja-JP" dirty="0"/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8371" y="1774746"/>
            <a:ext cx="3657605" cy="385573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8371" y="1774746"/>
            <a:ext cx="3657605" cy="385573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8371" y="1774746"/>
            <a:ext cx="3657605" cy="385573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8371" y="1774746"/>
            <a:ext cx="3657605" cy="385573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31084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802"/>
    </mc:Choice>
    <mc:Fallback xmlns="">
      <p:transition spd="slow" advTm="168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300"/>
                            </p:stCondLst>
                            <p:childTnLst>
                              <p:par>
                                <p:cTn id="58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600"/>
                            </p:stCondLst>
                            <p:childTnLst>
                              <p:par>
                                <p:cTn id="61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900"/>
                            </p:stCondLst>
                            <p:childTnLst>
                              <p:par>
                                <p:cTn id="64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200"/>
                            </p:stCondLst>
                            <p:childTnLst>
                              <p:par>
                                <p:cTn id="67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500"/>
                            </p:stCondLst>
                            <p:childTnLst>
                              <p:par>
                                <p:cTn id="70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800"/>
                            </p:stCondLst>
                            <p:childTnLst>
                              <p:par>
                                <p:cTn id="73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18" grpId="0" animBg="1"/>
      <p:bldP spid="18" grpId="1" animBg="1"/>
      <p:bldP spid="20" grpId="0" animBg="1"/>
      <p:bldP spid="20" grpId="1" animBg="1"/>
      <p:bldP spid="21" grpId="0" animBg="1"/>
      <p:bldP spid="21" grpId="1" animBg="1"/>
      <p:bldP spid="25" grpId="0" animBg="1"/>
      <p:bldP spid="25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Original </a:t>
            </a:r>
            <a:r>
              <a:rPr lang="en-US" altLang="ja-JP" dirty="0" err="1" smtClean="0"/>
              <a:t>Homotopy</a:t>
            </a:r>
            <a:r>
              <a:rPr lang="en-US" altLang="ja-JP" dirty="0" smtClean="0"/>
              <a:t> Cutting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ja-JP" sz="30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If mesh </a:t>
            </a:r>
            <a:r>
              <a:rPr lang="en-US" altLang="ja-JP" sz="3000" i="1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M</a:t>
            </a:r>
            <a:r>
              <a:rPr lang="en-US" altLang="ja-JP" sz="30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 has boundaries (holes), Let </a:t>
            </a:r>
            <a:r>
              <a:rPr lang="en-US" altLang="ja-JP" sz="3000" i="1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B</a:t>
            </a:r>
            <a:r>
              <a:rPr lang="en-US" altLang="ja-JP" sz="30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 be the set of original boundary edges</a:t>
            </a:r>
          </a:p>
          <a:p>
            <a:pPr lvl="1"/>
            <a:r>
              <a:rPr lang="en-US" altLang="ja-JP" sz="30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Remain frozen &amp; include in final cut </a:t>
            </a:r>
            <a:r>
              <a:rPr lang="el-GR" altLang="ja-JP" sz="3000" i="1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ρ</a:t>
            </a:r>
            <a:endParaRPr lang="en-US" altLang="ja-JP" sz="3000" dirty="0" smtClean="0">
              <a:solidFill>
                <a:schemeClr val="bg2">
                  <a:lumMod val="60000"/>
                  <a:lumOff val="40000"/>
                </a:schemeClr>
              </a:solidFill>
            </a:endParaRPr>
          </a:p>
          <a:p>
            <a:r>
              <a:rPr lang="en-US" altLang="ja-JP" sz="30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Remove seed triangle from </a:t>
            </a:r>
            <a:r>
              <a:rPr lang="en-US" altLang="ja-JP" sz="3000" i="1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M</a:t>
            </a:r>
            <a:r>
              <a:rPr lang="en-US" altLang="ja-JP" sz="30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.</a:t>
            </a:r>
          </a:p>
          <a:p>
            <a:r>
              <a:rPr lang="en-US" altLang="ja-JP" sz="30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Repeatedly identify an edge adjacent to exactly one triangle that </a:t>
            </a:r>
            <a:r>
              <a:rPr lang="en-US" altLang="ja-JP" sz="3000" i="1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e</a:t>
            </a:r>
            <a:r>
              <a:rPr lang="en-US" altLang="ja-JP" sz="30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ja-JP" altLang="en-US" sz="30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∉</a:t>
            </a:r>
            <a:r>
              <a:rPr lang="en-US" altLang="ja-JP" sz="30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ja-JP" sz="3000" i="1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B</a:t>
            </a:r>
            <a:r>
              <a:rPr lang="en-US" altLang="ja-JP" sz="30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.</a:t>
            </a:r>
          </a:p>
          <a:p>
            <a:pPr lvl="1"/>
            <a:r>
              <a:rPr lang="en-US" altLang="ja-JP" sz="30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Remove that edge and triangle. (2 remains edge are left)</a:t>
            </a:r>
          </a:p>
          <a:p>
            <a:r>
              <a:rPr lang="en-US" altLang="ja-JP" sz="3000" dirty="0" smtClean="0"/>
              <a:t>Repeatedly identify a vertex adjacent to exactly one edge. (Remove dangling edges)</a:t>
            </a:r>
          </a:p>
          <a:p>
            <a:pPr lvl="1"/>
            <a:r>
              <a:rPr lang="en-US" altLang="ja-JP" sz="3000" dirty="0" smtClean="0"/>
              <a:t>Remove both vertex and the edge.</a:t>
            </a:r>
          </a:p>
          <a:p>
            <a:pPr lvl="1"/>
            <a:endParaRPr lang="en-US" altLang="ja-JP" dirty="0" smtClean="0"/>
          </a:p>
          <a:p>
            <a:pPr lvl="1"/>
            <a:endParaRPr lang="en-US" altLang="ja-JP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8F6C3-A305-4990-9934-B3DB59018C15}" type="slidenum">
              <a:rPr lang="en-US" altLang="ja-JP" smtClean="0"/>
              <a:pPr/>
              <a:t>13</a:t>
            </a:fld>
            <a:endParaRPr lang="en-US" altLang="ja-JP" dirty="0"/>
          </a:p>
        </p:txBody>
      </p:sp>
      <p:pic>
        <p:nvPicPr>
          <p:cNvPr id="13" name="Picture 11" descr="holes_snap_edge_0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blackGray">
          <a:xfrm>
            <a:off x="2039662" y="1005375"/>
            <a:ext cx="4876800" cy="4876800"/>
          </a:xfrm>
          <a:prstGeom prst="rect">
            <a:avLst/>
          </a:prstGeom>
          <a:solidFill>
            <a:schemeClr val="tx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</p:pic>
      <p:pic>
        <p:nvPicPr>
          <p:cNvPr id="24" name="Picture 12" descr="holes_snap_edge_2000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blackGray">
          <a:xfrm>
            <a:off x="2049898" y="1000621"/>
            <a:ext cx="4876800" cy="4876800"/>
          </a:xfrm>
          <a:prstGeom prst="rect">
            <a:avLst/>
          </a:prstGeom>
          <a:solidFill>
            <a:schemeClr val="tx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</p:pic>
      <p:pic>
        <p:nvPicPr>
          <p:cNvPr id="25" name="Picture 13" descr="holes_snap_edge_3000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blackGray">
          <a:xfrm>
            <a:off x="2049898" y="1000621"/>
            <a:ext cx="4876800" cy="4876800"/>
          </a:xfrm>
          <a:prstGeom prst="rect">
            <a:avLst/>
          </a:prstGeom>
          <a:solidFill>
            <a:schemeClr val="tx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</p:pic>
      <p:pic>
        <p:nvPicPr>
          <p:cNvPr id="26" name="Picture 14" descr="holes_snap_edge_4000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blackGray">
          <a:xfrm>
            <a:off x="2049898" y="1000621"/>
            <a:ext cx="4876800" cy="4876800"/>
          </a:xfrm>
          <a:prstGeom prst="rect">
            <a:avLst/>
          </a:prstGeom>
          <a:solidFill>
            <a:schemeClr val="tx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</p:pic>
      <p:pic>
        <p:nvPicPr>
          <p:cNvPr id="27" name="Picture 15" descr="holes_snap_edge_4500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blackGray">
          <a:xfrm>
            <a:off x="2049898" y="1000621"/>
            <a:ext cx="4876800" cy="4876800"/>
          </a:xfrm>
          <a:prstGeom prst="rect">
            <a:avLst/>
          </a:prstGeom>
          <a:solidFill>
            <a:schemeClr val="tx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</p:pic>
      <p:pic>
        <p:nvPicPr>
          <p:cNvPr id="28" name="Picture 16" descr="holes_snap_edge_4600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blackGray">
          <a:xfrm>
            <a:off x="2049898" y="1000621"/>
            <a:ext cx="4876800" cy="4876800"/>
          </a:xfrm>
          <a:prstGeom prst="rect">
            <a:avLst/>
          </a:prstGeom>
          <a:solidFill>
            <a:schemeClr val="tx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</p:pic>
      <p:pic>
        <p:nvPicPr>
          <p:cNvPr id="29" name="Picture 17" descr="holes_snap_finish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blackGray">
          <a:xfrm>
            <a:off x="2049898" y="1000621"/>
            <a:ext cx="4876800" cy="4876800"/>
          </a:xfrm>
          <a:prstGeom prst="rect">
            <a:avLst/>
          </a:prstGeom>
          <a:solidFill>
            <a:schemeClr val="tx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</p:pic>
      <p:pic>
        <p:nvPicPr>
          <p:cNvPr id="30" name="Picture 29" descr="fig3-a.png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99712" y="1196752"/>
            <a:ext cx="6884656" cy="475252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31" name="Picture 30" descr="fig3-b.png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99712" y="1196752"/>
            <a:ext cx="6884656" cy="475252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32" name="Picture 31" descr="fig3-c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99712" y="1196752"/>
            <a:ext cx="6884656" cy="475252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33" name="Picture 32" descr="fig3-d.png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99712" y="1196752"/>
            <a:ext cx="6884656" cy="475252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34" name="Picture 33" descr="fig3-e.png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99712" y="1196752"/>
            <a:ext cx="6884656" cy="475252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35" name="Picture 34" descr="fig3-f.png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999712" y="1196752"/>
            <a:ext cx="6884656" cy="475252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33638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508"/>
    </mc:Choice>
    <mc:Fallback xmlns="">
      <p:transition spd="slow" advTm="215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00"/>
                            </p:stCondLst>
                            <p:childTnLst>
                              <p:par>
                                <p:cTn id="51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600"/>
                            </p:stCondLst>
                            <p:childTnLst>
                              <p:par>
                                <p:cTn id="54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900"/>
                            </p:stCondLst>
                            <p:childTnLst>
                              <p:par>
                                <p:cTn id="57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200"/>
                            </p:stCondLst>
                            <p:childTnLst>
                              <p:par>
                                <p:cTn id="60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Some problems</a:t>
            </a:r>
            <a:endParaRPr kumimoji="1" lang="ja-JP" alt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smtClean="0"/>
              <a:t>Paths are not inner enough</a:t>
            </a:r>
            <a:br>
              <a:rPr kumimoji="1" lang="en-US" altLang="ja-JP" dirty="0" smtClean="0"/>
            </a:br>
            <a:r>
              <a:rPr kumimoji="1" lang="en-US" altLang="ja-JP" dirty="0" smtClean="0"/>
              <a:t>at tunnel areas. 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14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3933056"/>
            <a:ext cx="3331846" cy="259228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51" b="6951"/>
          <a:stretch/>
        </p:blipFill>
        <p:spPr>
          <a:xfrm>
            <a:off x="3995936" y="908720"/>
            <a:ext cx="4390069" cy="5616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321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MMP Geodesic Distance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The Discrete Geodesic </a:t>
            </a:r>
            <a:r>
              <a:rPr kumimoji="1" lang="en-US" altLang="ja-JP" dirty="0" smtClean="0"/>
              <a:t>Problem</a:t>
            </a:r>
          </a:p>
          <a:p>
            <a:pPr lvl="1"/>
            <a:r>
              <a:rPr kumimoji="1" lang="en-US" altLang="ja-JP" sz="2400" u="sng" dirty="0" smtClean="0"/>
              <a:t>M</a:t>
            </a:r>
            <a:r>
              <a:rPr kumimoji="1" lang="en-US" altLang="ja-JP" sz="2400" dirty="0" smtClean="0"/>
              <a:t>itchell</a:t>
            </a:r>
            <a:r>
              <a:rPr kumimoji="1" lang="en-US" altLang="ja-JP" sz="2400" dirty="0"/>
              <a:t>, </a:t>
            </a:r>
            <a:r>
              <a:rPr kumimoji="1" lang="en-US" altLang="ja-JP" sz="2400" dirty="0" smtClean="0"/>
              <a:t>J. </a:t>
            </a:r>
            <a:r>
              <a:rPr kumimoji="1" lang="en-US" altLang="ja-JP" sz="2400" dirty="0"/>
              <a:t>S. </a:t>
            </a:r>
            <a:r>
              <a:rPr kumimoji="1" lang="en-US" altLang="ja-JP" sz="2400" dirty="0" smtClean="0"/>
              <a:t>B., </a:t>
            </a:r>
            <a:r>
              <a:rPr kumimoji="1" lang="en-US" altLang="ja-JP" sz="2400" u="sng" dirty="0" smtClean="0"/>
              <a:t>M</a:t>
            </a:r>
            <a:r>
              <a:rPr kumimoji="1" lang="en-US" altLang="ja-JP" sz="2400" dirty="0" smtClean="0"/>
              <a:t>ount</a:t>
            </a:r>
            <a:r>
              <a:rPr kumimoji="1" lang="en-US" altLang="ja-JP" sz="2400" dirty="0"/>
              <a:t>, </a:t>
            </a:r>
            <a:r>
              <a:rPr kumimoji="1" lang="en-US" altLang="ja-JP" sz="2400" dirty="0" smtClean="0"/>
              <a:t>D. M., </a:t>
            </a:r>
            <a:r>
              <a:rPr kumimoji="1" lang="en-US" altLang="ja-JP" sz="2400" u="sng" dirty="0" smtClean="0"/>
              <a:t>P</a:t>
            </a:r>
            <a:r>
              <a:rPr kumimoji="1" lang="en-US" altLang="ja-JP" sz="2400" dirty="0" smtClean="0"/>
              <a:t>apadimitriou</a:t>
            </a:r>
            <a:r>
              <a:rPr kumimoji="1" lang="en-US" altLang="ja-JP" sz="2400" dirty="0"/>
              <a:t>, </a:t>
            </a:r>
            <a:r>
              <a:rPr kumimoji="1" lang="en-US" altLang="ja-JP" sz="2400" dirty="0" smtClean="0"/>
              <a:t>C. </a:t>
            </a:r>
            <a:r>
              <a:rPr kumimoji="1" lang="en-US" altLang="ja-JP" sz="2400" dirty="0"/>
              <a:t>H</a:t>
            </a:r>
            <a:r>
              <a:rPr kumimoji="1" lang="en-US" altLang="ja-JP" sz="2400" dirty="0" smtClean="0"/>
              <a:t>.</a:t>
            </a:r>
          </a:p>
          <a:p>
            <a:r>
              <a:rPr kumimoji="1" lang="en-US" altLang="ja-JP" sz="2400" dirty="0"/>
              <a:t>It computes exact shortest paths on a triangular mesh. These paths typically cut across faces in the </a:t>
            </a:r>
            <a:r>
              <a:rPr kumimoji="1" lang="en-US" altLang="ja-JP" sz="2400" dirty="0" smtClean="0"/>
              <a:t>mesh.</a:t>
            </a:r>
          </a:p>
          <a:p>
            <a:r>
              <a:rPr kumimoji="1" lang="en-US" altLang="ja-JP" sz="2400" dirty="0" smtClean="0"/>
              <a:t>“single </a:t>
            </a:r>
            <a:r>
              <a:rPr kumimoji="1" lang="en-US" altLang="ja-JP" sz="2400" dirty="0"/>
              <a:t>source and all </a:t>
            </a:r>
            <a:r>
              <a:rPr kumimoji="1" lang="en-US" altLang="ja-JP" sz="2400" dirty="0" smtClean="0"/>
              <a:t>destinations” </a:t>
            </a:r>
            <a:r>
              <a:rPr kumimoji="1" lang="en-US" altLang="ja-JP" sz="2400" dirty="0"/>
              <a:t>scheme. </a:t>
            </a:r>
            <a:endParaRPr kumimoji="1" lang="en-US" altLang="ja-JP" sz="2400" dirty="0" smtClean="0"/>
          </a:p>
          <a:p>
            <a:r>
              <a:rPr kumimoji="1" lang="en-US" altLang="ja-JP" sz="2400" dirty="0" smtClean="0"/>
              <a:t>computes </a:t>
            </a:r>
            <a:r>
              <a:rPr kumimoji="1" lang="en-US" altLang="ja-JP" sz="2400" dirty="0"/>
              <a:t>a set </a:t>
            </a:r>
            <a:r>
              <a:rPr kumimoji="1" lang="en-US" altLang="ja-JP" sz="2400" dirty="0" smtClean="0"/>
              <a:t>of intervals </a:t>
            </a:r>
            <a:r>
              <a:rPr kumimoji="1" lang="en-US" altLang="ja-JP" sz="2400" dirty="0"/>
              <a:t>of </a:t>
            </a:r>
            <a:r>
              <a:rPr kumimoji="1" lang="en-US" altLang="ja-JP" sz="2400" dirty="0" smtClean="0"/>
              <a:t/>
            </a:r>
            <a:br>
              <a:rPr kumimoji="1" lang="en-US" altLang="ja-JP" sz="2400" dirty="0" smtClean="0"/>
            </a:br>
            <a:r>
              <a:rPr kumimoji="1" lang="en-US" altLang="ja-JP" sz="2400" dirty="0" smtClean="0"/>
              <a:t>each </a:t>
            </a:r>
            <a:r>
              <a:rPr kumimoji="1" lang="en-US" altLang="ja-JP" sz="2400" dirty="0"/>
              <a:t>edge. </a:t>
            </a:r>
            <a:r>
              <a:rPr kumimoji="1" lang="en-US" altLang="ja-JP" sz="2400" dirty="0" smtClean="0"/>
              <a:t/>
            </a:r>
            <a:br>
              <a:rPr kumimoji="1" lang="en-US" altLang="ja-JP" sz="2400" dirty="0" smtClean="0"/>
            </a:br>
            <a:r>
              <a:rPr kumimoji="1" lang="en-US" altLang="ja-JP" sz="2400" dirty="0" smtClean="0"/>
              <a:t>An </a:t>
            </a:r>
            <a:r>
              <a:rPr kumimoji="1" lang="en-US" altLang="ja-JP" sz="2400" dirty="0"/>
              <a:t>interval represents </a:t>
            </a:r>
            <a:r>
              <a:rPr kumimoji="1" lang="en-US" altLang="ja-JP" sz="2400" dirty="0" smtClean="0"/>
              <a:t/>
            </a:r>
            <a:br>
              <a:rPr kumimoji="1" lang="en-US" altLang="ja-JP" sz="2400" dirty="0" smtClean="0"/>
            </a:br>
            <a:r>
              <a:rPr kumimoji="1" lang="en-US" altLang="ja-JP" sz="2400" dirty="0" smtClean="0"/>
              <a:t>an accessible pencil </a:t>
            </a:r>
            <a:r>
              <a:rPr kumimoji="1" lang="en-US" altLang="ja-JP" sz="2400" dirty="0"/>
              <a:t>of lines </a:t>
            </a:r>
            <a:r>
              <a:rPr kumimoji="1" lang="en-US" altLang="ja-JP" sz="2400" dirty="0" smtClean="0"/>
              <a:t/>
            </a:r>
            <a:br>
              <a:rPr kumimoji="1" lang="en-US" altLang="ja-JP" sz="2400" dirty="0" smtClean="0"/>
            </a:br>
            <a:r>
              <a:rPr kumimoji="1" lang="en-US" altLang="ja-JP" sz="2400" dirty="0" smtClean="0"/>
              <a:t>from </a:t>
            </a:r>
            <a:r>
              <a:rPr kumimoji="1" lang="en-US" altLang="ja-JP" sz="2400" dirty="0"/>
              <a:t>its pseudo-source.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15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56" y="3962060"/>
            <a:ext cx="2924583" cy="2438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123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557657"/>
            <a:ext cx="3886200" cy="316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smtClean="0"/>
              <a:t>Path at inner of mesh’s tunnel as possible.</a:t>
            </a:r>
          </a:p>
          <a:p>
            <a:r>
              <a:rPr kumimoji="1" lang="en-US" altLang="ja-JP" dirty="0" smtClean="0"/>
              <a:t>MMP geodesic distance on a high genus model , we can see some sharp pattern on texturing.</a:t>
            </a:r>
          </a:p>
          <a:p>
            <a:r>
              <a:rPr kumimoji="1" lang="en-US" altLang="ja-JP" dirty="0" smtClean="0"/>
              <a:t>Sharp pattern area seems to be a good cut path.</a:t>
            </a:r>
          </a:p>
          <a:p>
            <a:pPr marL="114300" indent="0">
              <a:buNone/>
            </a:pPr>
            <a:r>
              <a:rPr kumimoji="1" lang="en-US" altLang="ja-JP" dirty="0" smtClean="0"/>
              <a:t> </a:t>
            </a:r>
          </a:p>
          <a:p>
            <a:endParaRPr kumimoji="1" lang="en-US" altLang="ja-JP" dirty="0" smtClean="0"/>
          </a:p>
          <a:p>
            <a:endParaRPr kumimoji="1" lang="ja-JP" altLang="en-US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557657"/>
            <a:ext cx="3886200" cy="3162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Idea for enhancement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16</a:t>
            </a:fld>
            <a:endParaRPr lang="en-US"/>
          </a:p>
        </p:txBody>
      </p:sp>
      <p:pic>
        <p:nvPicPr>
          <p:cNvPr id="5" name="geodesic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79512" y="3910349"/>
            <a:ext cx="4189908" cy="2831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853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2334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method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Original: cut-path edges are created by propagation from a position, variant by removing edges order using geodesic distance metric.</a:t>
            </a:r>
          </a:p>
          <a:p>
            <a:endParaRPr lang="en-US" dirty="0" smtClean="0"/>
          </a:p>
          <a:p>
            <a:r>
              <a:rPr lang="en-US" dirty="0" smtClean="0"/>
              <a:t>Ours: </a:t>
            </a:r>
            <a:r>
              <a:rPr lang="en-US" altLang="ja-JP" dirty="0">
                <a:solidFill>
                  <a:srgbClr val="0070C0"/>
                </a:solidFill>
              </a:rPr>
              <a:t>cut graph in the area where it has the same geodesic </a:t>
            </a:r>
            <a:r>
              <a:rPr lang="en-US" altLang="ja-JP" dirty="0" smtClean="0">
                <a:solidFill>
                  <a:srgbClr val="0070C0"/>
                </a:solidFill>
              </a:rPr>
              <a:t>distance (from a position) </a:t>
            </a:r>
            <a:r>
              <a:rPr lang="en-US" altLang="ja-JP" dirty="0">
                <a:solidFill>
                  <a:srgbClr val="0070C0"/>
                </a:solidFill>
              </a:rPr>
              <a:t>but its pseudo-sources come from different edges and </a:t>
            </a:r>
            <a:r>
              <a:rPr lang="en-US" altLang="ja-JP" dirty="0" smtClean="0">
                <a:solidFill>
                  <a:srgbClr val="0070C0"/>
                </a:solidFill>
              </a:rPr>
              <a:t>faces.</a:t>
            </a:r>
          </a:p>
          <a:p>
            <a:pPr marL="114300" indent="0" algn="ctr">
              <a:buNone/>
            </a:pPr>
            <a:r>
              <a:rPr lang="en-US" sz="3200" dirty="0">
                <a:solidFill>
                  <a:srgbClr val="00B050"/>
                </a:solidFill>
              </a:rPr>
              <a:t>detect areas </a:t>
            </a:r>
            <a:r>
              <a:rPr lang="en-US" sz="3200" dirty="0" smtClean="0">
                <a:solidFill>
                  <a:srgbClr val="00B050"/>
                </a:solidFill>
              </a:rPr>
              <a:t>where geodesic </a:t>
            </a:r>
            <a:r>
              <a:rPr lang="en-US" sz="3200" dirty="0">
                <a:solidFill>
                  <a:srgbClr val="00B050"/>
                </a:solidFill>
              </a:rPr>
              <a:t>distance’s paths are crossing </a:t>
            </a:r>
            <a:r>
              <a:rPr lang="en-US" sz="3200" dirty="0" smtClean="0">
                <a:solidFill>
                  <a:srgbClr val="00B050"/>
                </a:solidFill>
              </a:rPr>
              <a:t>together in a set of edges</a:t>
            </a:r>
            <a:endParaRPr lang="en-US" sz="3200" dirty="0">
              <a:solidFill>
                <a:srgbClr val="00B05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738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Edges: Pseudo-sources </a:t>
            </a:r>
            <a:r>
              <a:rPr lang="en-US" dirty="0"/>
              <a:t>of </a:t>
            </a:r>
            <a:r>
              <a:rPr lang="en-US" dirty="0" smtClean="0"/>
              <a:t>intervals from both </a:t>
            </a:r>
            <a:r>
              <a:rPr lang="en-US" dirty="0"/>
              <a:t>sides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18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Crossing at the edge</a:t>
            </a:r>
          </a:p>
          <a:p>
            <a:r>
              <a:rPr lang="en-US" dirty="0" smtClean="0"/>
              <a:t>Not much detected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4730" y="2348880"/>
            <a:ext cx="3763818" cy="376381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536593"/>
            <a:ext cx="7920880" cy="5772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9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Edges: Non-propagation intervals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19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Crossing at inside a face that </a:t>
            </a:r>
            <a:br>
              <a:rPr lang="en-US" dirty="0" smtClean="0"/>
            </a:br>
            <a:r>
              <a:rPr lang="en-US" dirty="0" smtClean="0"/>
              <a:t>the edge adjacent with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9900" y="2132856"/>
            <a:ext cx="3810532" cy="381053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607703"/>
            <a:ext cx="8070805" cy="5917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56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kumimoji="1" lang="en-US" altLang="ja-JP" dirty="0" smtClean="0"/>
              <a:t>We </a:t>
            </a:r>
            <a:r>
              <a:rPr lang="en-US" altLang="ja-JP" dirty="0" smtClean="0"/>
              <a:t>present </a:t>
            </a:r>
            <a:r>
              <a:rPr lang="en-US" altLang="ja-JP" dirty="0"/>
              <a:t>an enhancement method to generate a cut graph in high-genus </a:t>
            </a:r>
            <a:r>
              <a:rPr lang="en-US" altLang="ja-JP" dirty="0" smtClean="0"/>
              <a:t>surface for converting surface into topological disk.</a:t>
            </a:r>
            <a:endParaRPr kumimoji="1" lang="en-US" altLang="ja-JP" dirty="0" smtClean="0"/>
          </a:p>
          <a:p>
            <a:endParaRPr kumimoji="1" lang="en-US" altLang="ja-JP" dirty="0"/>
          </a:p>
          <a:p>
            <a:r>
              <a:rPr kumimoji="1" lang="en-US" altLang="ja-JP" dirty="0" smtClean="0"/>
              <a:t>Research Terms and Studies</a:t>
            </a:r>
          </a:p>
          <a:p>
            <a:r>
              <a:rPr kumimoji="1" lang="en-US" altLang="ja-JP" dirty="0" smtClean="0"/>
              <a:t>Geometry Image </a:t>
            </a:r>
          </a:p>
          <a:p>
            <a:r>
              <a:rPr kumimoji="1" lang="en-US" altLang="ja-JP" dirty="0" smtClean="0"/>
              <a:t>MMP Exact Geodesic Distance</a:t>
            </a:r>
          </a:p>
          <a:p>
            <a:r>
              <a:rPr kumimoji="1" lang="en-US" altLang="ja-JP" dirty="0" smtClean="0"/>
              <a:t>Our method.</a:t>
            </a:r>
          </a:p>
          <a:p>
            <a:r>
              <a:rPr kumimoji="1" lang="en-US" altLang="ja-JP" dirty="0" smtClean="0"/>
              <a:t>Results and Conclusion</a:t>
            </a:r>
          </a:p>
          <a:p>
            <a:endParaRPr kumimoji="1" lang="ja-JP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989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Remove Dangling Edges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20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en-US" altLang="ja-JP" dirty="0" smtClean="0"/>
                  <a:t>Use same process as original</a:t>
                </a:r>
                <a:r>
                  <a:rPr kumimoji="1" lang="en-US" altLang="ja-JP" dirty="0"/>
                  <a:t/>
                </a:r>
                <a:br>
                  <a:rPr kumimoji="1" lang="en-US" altLang="ja-JP" dirty="0"/>
                </a:br>
                <a:r>
                  <a:rPr kumimoji="1" lang="en-US" altLang="ja-JP" dirty="0" smtClean="0"/>
                  <a:t>(Remove valence-1 edge and vertex)</a:t>
                </a:r>
              </a:p>
              <a:p>
                <a:endParaRPr kumimoji="1" lang="en-US" altLang="ja-JP" dirty="0"/>
              </a:p>
              <a:p>
                <a:r>
                  <a:rPr kumimoji="1" lang="en-US" altLang="ja-JP" dirty="0" smtClean="0"/>
                  <a:t>After removed:</a:t>
                </a:r>
                <a:br>
                  <a:rPr kumimoji="1" lang="en-US" altLang="ja-JP" dirty="0" smtClean="0"/>
                </a:br>
                <a:r>
                  <a:rPr kumimoji="1" lang="en-US" altLang="ja-JP" dirty="0" smtClean="0"/>
                  <a:t>forming a roughly</a:t>
                </a:r>
                <a:br>
                  <a:rPr kumimoji="1" lang="en-US" altLang="ja-JP" dirty="0" smtClean="0"/>
                </a:br>
                <a14:m>
                  <m:oMath xmlns:m="http://schemas.openxmlformats.org/officeDocument/2006/math">
                    <m:r>
                      <a:rPr kumimoji="1" lang="en-US" altLang="ja-JP" i="1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kumimoji="1" lang="en-US" altLang="ja-JP" i="1" dirty="0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kumimoji="1" lang="en-US" altLang="ja-JP" dirty="0" smtClean="0"/>
                  <a:t> loop </a:t>
                </a:r>
                <a:r>
                  <a:rPr kumimoji="1" lang="en-US" altLang="ja-JP" dirty="0"/>
                  <a:t>with </a:t>
                </a:r>
                <a:r>
                  <a:rPr kumimoji="1" lang="en-US" altLang="ja-JP" dirty="0" smtClean="0"/>
                  <a:t/>
                </a:r>
                <a:br>
                  <a:rPr kumimoji="1" lang="en-US" altLang="ja-JP" dirty="0" smtClean="0"/>
                </a:br>
                <a:r>
                  <a:rPr kumimoji="1" lang="en-US" altLang="ja-JP" dirty="0" smtClean="0"/>
                  <a:t>contractible cycles.</a:t>
                </a:r>
                <a:br>
                  <a:rPr kumimoji="1" lang="en-US" altLang="ja-JP" dirty="0" smtClean="0"/>
                </a:br>
                <a:endParaRPr kumimoji="1" lang="en-US" altLang="ja-JP" dirty="0"/>
              </a:p>
              <a:p>
                <a:pPr marL="114300" indent="0">
                  <a:buNone/>
                </a:pPr>
                <a:endParaRPr kumimoji="1" lang="en-US" altLang="ja-JP" dirty="0" smtClean="0"/>
              </a:p>
              <a:p>
                <a:endParaRPr kumimoji="1" lang="en-US" altLang="ja-JP" dirty="0" smtClean="0"/>
              </a:p>
              <a:p>
                <a:endParaRPr kumimoji="1" lang="en-US" altLang="ja-JP" dirty="0" smtClean="0"/>
              </a:p>
            </p:txBody>
          </p:sp>
        </mc:Choice>
        <mc:Fallback xmlns="">
          <p:sp>
            <p:nvSpPr>
              <p:cNvPr id="8" name="Content Placeholder 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4"/>
                <a:stretch>
                  <a:fillRect t="-127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/>
              <p:cNvSpPr txBox="1"/>
              <p:nvPr/>
            </p:nvSpPr>
            <p:spPr>
              <a:xfrm>
                <a:off x="1619672" y="5445224"/>
                <a:ext cx="1728192" cy="5324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  <m:t>𝑐𝑟𝑜𝑠𝑠𝑖𝑛𝑔</m:t>
                          </m:r>
                        </m:sub>
                      </m:sSub>
                    </m:oMath>
                  </m:oMathPara>
                </a14:m>
                <a:endParaRPr kumimoji="1" lang="ja-JP" altLang="en-US" dirty="0"/>
              </a:p>
            </p:txBody>
          </p:sp>
        </mc:Choice>
        <mc:Fallback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9672" y="5445224"/>
                <a:ext cx="1728192" cy="532453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Down Arrow 10"/>
          <p:cNvSpPr/>
          <p:nvPr/>
        </p:nvSpPr>
        <p:spPr>
          <a:xfrm>
            <a:off x="2339752" y="4982091"/>
            <a:ext cx="216024" cy="5040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2" name="output2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17839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775614" y="2636912"/>
            <a:ext cx="4301586" cy="3763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868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0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Ensure for non-separating</a:t>
            </a:r>
            <a:endParaRPr kumimoji="1" lang="ja-JP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en-US" altLang="ja-JP" dirty="0" smtClean="0"/>
                  <a:t>There is a rare case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𝑐𝑟𝑜𝑠𝑠𝑖𝑛𝑔</m:t>
                        </m:r>
                      </m:sub>
                    </m:sSub>
                  </m:oMath>
                </a14:m>
                <a:r>
                  <a:rPr kumimoji="1" lang="en-US" altLang="ja-JP" dirty="0" smtClean="0"/>
                  <a:t> has separating between each loop</a:t>
                </a:r>
              </a:p>
              <a:p>
                <a:r>
                  <a:rPr kumimoji="1" lang="en-US" altLang="ja-JP" dirty="0" smtClean="0"/>
                  <a:t>We include “neighbor edges of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𝑐𝑟𝑜𝑠𝑠𝑖𝑛𝑔</m:t>
                        </m:r>
                      </m:sub>
                    </m:sSub>
                  </m:oMath>
                </a14:m>
                <a:r>
                  <a:rPr kumimoji="1" lang="en-US" altLang="ja-JP" dirty="0" smtClean="0"/>
                  <a:t>” as</a:t>
                </a:r>
                <a14:m>
                  <m:oMath xmlns:m="http://schemas.openxmlformats.org/officeDocument/2006/math">
                    <m:r>
                      <a:rPr kumimoji="1" lang="en-US" altLang="ja-JP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kumimoji="1"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𝑛𝑒𝑖𝑔h𝑏𝑜𝑟</m:t>
                        </m:r>
                      </m:sub>
                    </m:sSub>
                  </m:oMath>
                </a14:m>
                <a:endParaRPr kumimoji="1" lang="en-US" altLang="ja-JP" dirty="0" smtClean="0"/>
              </a:p>
              <a:p>
                <a:r>
                  <a:rPr kumimoji="1" lang="en-US" altLang="ja-JP" dirty="0" smtClean="0"/>
                  <a:t>And let</a:t>
                </a:r>
                <a14:m>
                  <m:oMath xmlns:m="http://schemas.openxmlformats.org/officeDocument/2006/math">
                    <m:r>
                      <a:rPr kumimoji="1" lang="en-US" altLang="ja-JP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kumimoji="1"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𝑜𝑡h𝑒𝑟𝑠</m:t>
                        </m:r>
                      </m:sub>
                    </m:sSub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kumimoji="1"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kumimoji="1"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−</m:t>
                    </m:r>
                    <m:sSub>
                      <m:sSubPr>
                        <m:ctrlPr>
                          <a:rPr kumimoji="1"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𝑐𝑟𝑜𝑠𝑠𝑖𝑛𝑔</m:t>
                        </m:r>
                      </m:sub>
                    </m:sSub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kumimoji="1"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kumimoji="1" lang="en-US" altLang="ja-JP" i="1">
                            <a:latin typeface="Cambria Math" panose="02040503050406030204" pitchFamily="18" charset="0"/>
                          </a:rPr>
                          <m:t>𝑛𝑒𝑖𝑔h𝑏𝑜𝑟</m:t>
                        </m:r>
                      </m:sub>
                    </m:sSub>
                  </m:oMath>
                </a14:m>
                <a:endParaRPr kumimoji="1" lang="ja-JP" alt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t="-1271" r="-152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21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760" y="4233188"/>
            <a:ext cx="3491880" cy="2364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501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Ensure of non-contractible</a:t>
            </a:r>
            <a:endParaRPr kumimoji="1" lang="ja-JP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kumimoji="1" lang="en-US" altLang="ja-JP" dirty="0" smtClean="0"/>
                  <a:t>Want valid cut paths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𝑐𝑟𝑜𝑠𝑠𝑖𝑛𝑔</m:t>
                        </m:r>
                      </m:sub>
                    </m:sSub>
                  </m:oMath>
                </a14:m>
                <a:r>
                  <a:rPr kumimoji="1" lang="en-US" altLang="ja-JP" dirty="0" smtClean="0"/>
                  <a:t> as possible.</a:t>
                </a:r>
              </a:p>
              <a:p>
                <a:r>
                  <a:rPr kumimoji="1" lang="en-US" altLang="ja-JP" dirty="0" smtClean="0"/>
                  <a:t>Use original method with a modification </a:t>
                </a:r>
              </a:p>
              <a:p>
                <a:r>
                  <a:rPr kumimoji="1" lang="en-US" altLang="ja-JP" dirty="0" smtClean="0"/>
                  <a:t>Original: </a:t>
                </a:r>
                <a:br>
                  <a:rPr kumimoji="1" lang="en-US" altLang="ja-JP" dirty="0" smtClean="0"/>
                </a:br>
                <a:r>
                  <a:rPr kumimoji="1" lang="en-US" altLang="ja-JP" dirty="0" smtClean="0"/>
                  <a:t>single queue on adjacent to one triangle edges.</a:t>
                </a:r>
              </a:p>
              <a:p>
                <a:pPr marL="411480" lvl="1" indent="0">
                  <a:buNone/>
                </a:pPr>
                <a:r>
                  <a:rPr kumimoji="1" lang="en-US" altLang="ja-JP" dirty="0" smtClean="0">
                    <a:solidFill>
                      <a:srgbClr val="0070C0"/>
                    </a:solidFill>
                  </a:rPr>
                  <a:t>Ours: </a:t>
                </a:r>
                <a:br>
                  <a:rPr kumimoji="1" lang="en-US" altLang="ja-JP" dirty="0" smtClean="0">
                    <a:solidFill>
                      <a:srgbClr val="0070C0"/>
                    </a:solidFill>
                  </a:rPr>
                </a:br>
                <a:r>
                  <a:rPr kumimoji="1" lang="en-US" altLang="ja-JP" dirty="0" smtClean="0">
                    <a:solidFill>
                      <a:srgbClr val="0070C0"/>
                    </a:solidFill>
                  </a:rPr>
                  <a:t>three queue on </a:t>
                </a:r>
                <a:r>
                  <a:rPr kumimoji="1" lang="en-US" altLang="ja-JP" dirty="0">
                    <a:solidFill>
                      <a:srgbClr val="0070C0"/>
                    </a:solidFill>
                  </a:rPr>
                  <a:t>adjacent to one triangle </a:t>
                </a:r>
                <a:r>
                  <a:rPr kumimoji="1" lang="en-US" altLang="ja-JP" dirty="0" smtClean="0">
                    <a:solidFill>
                      <a:srgbClr val="0070C0"/>
                    </a:solidFill>
                  </a:rPr>
                  <a:t>edges.</a:t>
                </a:r>
              </a:p>
              <a:p>
                <a:pPr marL="411480" lvl="1" indent="0">
                  <a:buNone/>
                </a:pPr>
                <a:r>
                  <a:rPr kumimoji="1" lang="en-US" altLang="ja-JP" dirty="0" smtClean="0">
                    <a:solidFill>
                      <a:srgbClr val="0070C0"/>
                    </a:solidFill>
                  </a:rPr>
                  <a:t>Three queues are based on types with priority.</a:t>
                </a:r>
                <a:br>
                  <a:rPr kumimoji="1" lang="en-US" altLang="ja-JP" dirty="0" smtClean="0">
                    <a:solidFill>
                      <a:srgbClr val="0070C0"/>
                    </a:solidFill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ja-JP" b="0" i="0" smtClean="0">
                          <a:latin typeface="Cambria Math" panose="02040503050406030204" pitchFamily="18" charset="0"/>
                        </a:rPr>
                        <m:t>priority</m:t>
                      </m:r>
                      <m:r>
                        <a:rPr kumimoji="1" lang="en-US" altLang="ja-JP" b="0" i="0" smtClean="0">
                          <a:latin typeface="Cambria Math" panose="02040503050406030204" pitchFamily="18" charset="0"/>
                        </a:rPr>
                        <m:t>:</m:t>
                      </m:r>
                      <m:sSub>
                        <m:sSubPr>
                          <m:ctrlPr>
                            <a:rPr kumimoji="1" lang="en-US" altLang="ja-JP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kumimoji="1" lang="en-US" altLang="ja-JP" i="1">
                              <a:latin typeface="Cambria Math" panose="02040503050406030204" pitchFamily="18" charset="0"/>
                            </a:rPr>
                            <m:t>𝑜𝑡h𝑒𝑟𝑠</m:t>
                          </m:r>
                        </m:sub>
                      </m:sSub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kumimoji="1" lang="en-US" altLang="ja-JP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kumimoji="1" lang="en-US" altLang="ja-JP" i="1">
                              <a:latin typeface="Cambria Math" panose="02040503050406030204" pitchFamily="18" charset="0"/>
                            </a:rPr>
                            <m:t>𝑛𝑒𝑖𝑔h𝑏𝑜𝑟</m:t>
                          </m:r>
                        </m:sub>
                      </m:sSub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kumimoji="1" lang="en-US" altLang="ja-JP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kumimoji="1" lang="en-US" altLang="ja-JP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kumimoji="1" lang="en-US" altLang="ja-JP" i="1">
                              <a:latin typeface="Cambria Math" panose="02040503050406030204" pitchFamily="18" charset="0"/>
                            </a:rPr>
                            <m:t>𝑜</m:t>
                          </m:r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𝑠𝑠𝑖𝑛𝑔</m:t>
                          </m:r>
                        </m:sub>
                      </m:sSub>
                    </m:oMath>
                  </m:oMathPara>
                </a14:m>
                <a:endParaRPr kumimoji="1" lang="en-US" altLang="ja-JP" dirty="0" smtClean="0"/>
              </a:p>
              <a:p>
                <a:r>
                  <a:rPr kumimoji="1" lang="en-US" altLang="ja-JP" dirty="0" smtClean="0"/>
                  <a:t>Remove edges at lower priority first.</a:t>
                </a:r>
                <a:br>
                  <a:rPr kumimoji="1" lang="en-US" altLang="ja-JP" dirty="0" smtClean="0"/>
                </a:br>
                <a:endParaRPr kumimoji="1" lang="ja-JP" alt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t="-190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22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22784" y="1412776"/>
            <a:ext cx="7488832" cy="449353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sz="2200" dirty="0" smtClean="0"/>
              <a:t>while ( </a:t>
            </a:r>
            <a:r>
              <a:rPr kumimoji="1" lang="en-US" altLang="ja-JP" sz="2200" dirty="0" err="1" smtClean="0"/>
              <a:t>Q</a:t>
            </a:r>
            <a:r>
              <a:rPr kumimoji="1" lang="en-US" altLang="ja-JP" sz="2400" baseline="-25000" dirty="0" err="1" smtClean="0"/>
              <a:t>crossing</a:t>
            </a:r>
            <a:r>
              <a:rPr kumimoji="1" lang="en-US" altLang="ja-JP" sz="2400" baseline="-25000" dirty="0" smtClean="0"/>
              <a:t> </a:t>
            </a:r>
            <a:r>
              <a:rPr kumimoji="1" lang="en-US" altLang="ja-JP" sz="2200" dirty="0" smtClean="0"/>
              <a:t>.size() &gt; 0 ||</a:t>
            </a:r>
            <a:br>
              <a:rPr kumimoji="1" lang="en-US" altLang="ja-JP" sz="2200" dirty="0" smtClean="0"/>
            </a:br>
            <a:r>
              <a:rPr kumimoji="1" lang="en-US" altLang="ja-JP" sz="2200" dirty="0" smtClean="0"/>
              <a:t>             </a:t>
            </a:r>
            <a:r>
              <a:rPr kumimoji="1" lang="en-US" altLang="ja-JP" sz="2200" dirty="0" err="1" smtClean="0"/>
              <a:t>Q</a:t>
            </a:r>
            <a:r>
              <a:rPr kumimoji="1" lang="en-US" altLang="ja-JP" sz="2400" baseline="-25000" dirty="0" err="1" smtClean="0"/>
              <a:t>neighbor</a:t>
            </a:r>
            <a:r>
              <a:rPr kumimoji="1" lang="en-US" altLang="ja-JP" sz="2400" baseline="-25000" dirty="0" smtClean="0"/>
              <a:t> </a:t>
            </a:r>
            <a:r>
              <a:rPr kumimoji="1" lang="en-US" altLang="ja-JP" sz="2200" dirty="0" smtClean="0"/>
              <a:t>.size</a:t>
            </a:r>
            <a:r>
              <a:rPr kumimoji="1" lang="en-US" altLang="ja-JP" sz="2200" dirty="0"/>
              <a:t>() &gt; </a:t>
            </a:r>
            <a:r>
              <a:rPr kumimoji="1" lang="en-US" altLang="ja-JP" sz="2200" dirty="0" smtClean="0"/>
              <a:t>0 || </a:t>
            </a:r>
            <a:br>
              <a:rPr kumimoji="1" lang="en-US" altLang="ja-JP" sz="2200" dirty="0" smtClean="0"/>
            </a:br>
            <a:r>
              <a:rPr kumimoji="1" lang="en-US" altLang="ja-JP" sz="2200" dirty="0" smtClean="0"/>
              <a:t>             </a:t>
            </a:r>
            <a:r>
              <a:rPr kumimoji="1" lang="en-US" altLang="ja-JP" sz="2200" dirty="0" err="1" smtClean="0"/>
              <a:t>Q</a:t>
            </a:r>
            <a:r>
              <a:rPr kumimoji="1" lang="en-US" altLang="ja-JP" sz="2400" baseline="-25000" dirty="0" err="1" smtClean="0"/>
              <a:t>others</a:t>
            </a:r>
            <a:r>
              <a:rPr kumimoji="1" lang="en-US" altLang="ja-JP" sz="2400" baseline="-25000" dirty="0" smtClean="0"/>
              <a:t> </a:t>
            </a:r>
            <a:r>
              <a:rPr kumimoji="1" lang="en-US" altLang="ja-JP" sz="2200" dirty="0" smtClean="0"/>
              <a:t>.size</a:t>
            </a:r>
            <a:r>
              <a:rPr kumimoji="1" lang="en-US" altLang="ja-JP" sz="2200" dirty="0"/>
              <a:t>() &gt; </a:t>
            </a:r>
            <a:r>
              <a:rPr kumimoji="1" lang="en-US" altLang="ja-JP" sz="2200" dirty="0" smtClean="0"/>
              <a:t>0  )</a:t>
            </a:r>
          </a:p>
          <a:p>
            <a:r>
              <a:rPr kumimoji="1" lang="en-US" altLang="ja-JP" sz="2200" dirty="0" smtClean="0"/>
              <a:t>{</a:t>
            </a:r>
          </a:p>
          <a:p>
            <a:r>
              <a:rPr kumimoji="1" lang="en-US" altLang="ja-JP" sz="2200" dirty="0"/>
              <a:t> </a:t>
            </a:r>
            <a:r>
              <a:rPr kumimoji="1" lang="en-US" altLang="ja-JP" sz="2200" dirty="0" smtClean="0"/>
              <a:t>   if ( </a:t>
            </a:r>
            <a:r>
              <a:rPr kumimoji="1" lang="en-US" altLang="ja-JP" sz="2200" dirty="0" err="1" smtClean="0"/>
              <a:t>Q</a:t>
            </a:r>
            <a:r>
              <a:rPr kumimoji="1" lang="en-US" altLang="ja-JP" sz="2400" baseline="-25000" dirty="0" err="1" smtClean="0"/>
              <a:t>others</a:t>
            </a:r>
            <a:r>
              <a:rPr kumimoji="1" lang="en-US" altLang="ja-JP" sz="2400" baseline="-25000" dirty="0" smtClean="0"/>
              <a:t> </a:t>
            </a:r>
            <a:r>
              <a:rPr kumimoji="1" lang="en-US" altLang="ja-JP" sz="2200" dirty="0" smtClean="0"/>
              <a:t>.size() &gt; 0 )</a:t>
            </a:r>
          </a:p>
          <a:p>
            <a:r>
              <a:rPr kumimoji="1" lang="en-US" altLang="ja-JP" sz="2200" dirty="0"/>
              <a:t> </a:t>
            </a:r>
            <a:r>
              <a:rPr kumimoji="1" lang="en-US" altLang="ja-JP" sz="2200" dirty="0" smtClean="0"/>
              <a:t>       </a:t>
            </a:r>
            <a:r>
              <a:rPr kumimoji="1" lang="en-US" altLang="ja-JP" sz="2200" dirty="0" err="1" smtClean="0"/>
              <a:t>remove_edge_face</a:t>
            </a:r>
            <a:r>
              <a:rPr kumimoji="1" lang="en-US" altLang="ja-JP" sz="2200" dirty="0" smtClean="0"/>
              <a:t>(</a:t>
            </a:r>
            <a:r>
              <a:rPr kumimoji="1" lang="en-US" altLang="ja-JP" sz="2200" dirty="0" err="1" smtClean="0"/>
              <a:t>Q</a:t>
            </a:r>
            <a:r>
              <a:rPr kumimoji="1" lang="en-US" altLang="ja-JP" sz="2400" baseline="-25000" dirty="0" err="1" smtClean="0"/>
              <a:t>others</a:t>
            </a:r>
            <a:r>
              <a:rPr kumimoji="1" lang="en-US" altLang="ja-JP" sz="2400" baseline="-25000" dirty="0" smtClean="0"/>
              <a:t> </a:t>
            </a:r>
            <a:r>
              <a:rPr kumimoji="1" lang="en-US" altLang="ja-JP" sz="2200" dirty="0" smtClean="0"/>
              <a:t>.</a:t>
            </a:r>
            <a:r>
              <a:rPr kumimoji="1" lang="en-US" altLang="ja-JP" sz="2200" dirty="0" err="1" smtClean="0"/>
              <a:t>smallest_geoDistEdge</a:t>
            </a:r>
            <a:r>
              <a:rPr kumimoji="1" lang="en-US" altLang="ja-JP" sz="2200" dirty="0" smtClean="0"/>
              <a:t>());</a:t>
            </a:r>
          </a:p>
          <a:p>
            <a:r>
              <a:rPr kumimoji="1" lang="en-US" altLang="ja-JP" sz="2200" dirty="0"/>
              <a:t> </a:t>
            </a:r>
            <a:r>
              <a:rPr kumimoji="1" lang="en-US" altLang="ja-JP" sz="2200" dirty="0" smtClean="0"/>
              <a:t>   else if ( </a:t>
            </a:r>
            <a:r>
              <a:rPr kumimoji="1" lang="en-US" altLang="ja-JP" sz="2200" dirty="0" err="1" smtClean="0"/>
              <a:t>Q</a:t>
            </a:r>
            <a:r>
              <a:rPr kumimoji="1" lang="en-US" altLang="ja-JP" sz="2400" baseline="-25000" dirty="0" err="1" smtClean="0"/>
              <a:t>neighbor</a:t>
            </a:r>
            <a:r>
              <a:rPr kumimoji="1" lang="en-US" altLang="ja-JP" sz="2400" baseline="-25000" dirty="0" smtClean="0"/>
              <a:t> </a:t>
            </a:r>
            <a:r>
              <a:rPr kumimoji="1" lang="en-US" altLang="ja-JP" sz="2200" dirty="0" smtClean="0"/>
              <a:t>.size</a:t>
            </a:r>
            <a:r>
              <a:rPr kumimoji="1" lang="en-US" altLang="ja-JP" sz="2200" dirty="0"/>
              <a:t>() &gt; </a:t>
            </a:r>
            <a:r>
              <a:rPr kumimoji="1" lang="en-US" altLang="ja-JP" sz="2200" dirty="0" smtClean="0"/>
              <a:t>0 )</a:t>
            </a:r>
          </a:p>
          <a:p>
            <a:r>
              <a:rPr kumimoji="1" lang="en-US" altLang="ja-JP" sz="2200" dirty="0" smtClean="0"/>
              <a:t>        </a:t>
            </a:r>
            <a:r>
              <a:rPr kumimoji="1" lang="en-US" altLang="ja-JP" sz="2200" dirty="0" err="1" smtClean="0"/>
              <a:t>remove_edge_face</a:t>
            </a:r>
            <a:r>
              <a:rPr kumimoji="1" lang="en-US" altLang="ja-JP" sz="2200" dirty="0" smtClean="0"/>
              <a:t>(</a:t>
            </a:r>
            <a:r>
              <a:rPr kumimoji="1" lang="en-US" altLang="ja-JP" sz="2200" dirty="0" err="1" smtClean="0"/>
              <a:t>Q</a:t>
            </a:r>
            <a:r>
              <a:rPr kumimoji="1" lang="en-US" altLang="ja-JP" sz="2400" baseline="-25000" dirty="0" err="1" smtClean="0"/>
              <a:t>neighbor</a:t>
            </a:r>
            <a:r>
              <a:rPr kumimoji="1" lang="en-US" altLang="ja-JP" sz="2400" baseline="-25000" dirty="0" smtClean="0"/>
              <a:t> </a:t>
            </a:r>
            <a:r>
              <a:rPr kumimoji="1" lang="en-US" altLang="ja-JP" sz="2200" dirty="0" smtClean="0"/>
              <a:t>.</a:t>
            </a:r>
            <a:r>
              <a:rPr kumimoji="1" lang="en-US" altLang="ja-JP" sz="2200" dirty="0" err="1" smtClean="0"/>
              <a:t>smallest_geoDistEdge</a:t>
            </a:r>
            <a:r>
              <a:rPr kumimoji="1" lang="en-US" altLang="ja-JP" sz="2200" dirty="0"/>
              <a:t>());</a:t>
            </a:r>
          </a:p>
          <a:p>
            <a:r>
              <a:rPr kumimoji="1" lang="en-US" altLang="ja-JP" sz="2200" b="1" dirty="0" smtClean="0"/>
              <a:t>    </a:t>
            </a:r>
            <a:r>
              <a:rPr kumimoji="1" lang="en-US" altLang="ja-JP" sz="2200" dirty="0" smtClean="0"/>
              <a:t>else </a:t>
            </a:r>
            <a:r>
              <a:rPr kumimoji="1" lang="en-US" altLang="ja-JP" sz="2200" dirty="0"/>
              <a:t>if </a:t>
            </a:r>
            <a:r>
              <a:rPr kumimoji="1" lang="en-US" altLang="ja-JP" sz="2200" dirty="0" smtClean="0"/>
              <a:t>( </a:t>
            </a:r>
            <a:r>
              <a:rPr kumimoji="1" lang="en-US" altLang="ja-JP" sz="2200" dirty="0" err="1" smtClean="0"/>
              <a:t>Q</a:t>
            </a:r>
            <a:r>
              <a:rPr kumimoji="1" lang="en-US" altLang="ja-JP" sz="2400" baseline="-25000" dirty="0" err="1" smtClean="0"/>
              <a:t>crossing</a:t>
            </a:r>
            <a:r>
              <a:rPr kumimoji="1" lang="en-US" altLang="ja-JP" sz="2400" baseline="-25000" dirty="0" smtClean="0"/>
              <a:t> </a:t>
            </a:r>
            <a:r>
              <a:rPr kumimoji="1" lang="en-US" altLang="ja-JP" sz="2200" dirty="0" smtClean="0"/>
              <a:t>.size</a:t>
            </a:r>
            <a:r>
              <a:rPr kumimoji="1" lang="en-US" altLang="ja-JP" sz="2200" dirty="0"/>
              <a:t>() &gt; </a:t>
            </a:r>
            <a:r>
              <a:rPr kumimoji="1" lang="en-US" altLang="ja-JP" sz="2200" dirty="0" smtClean="0"/>
              <a:t>0 )</a:t>
            </a:r>
            <a:endParaRPr kumimoji="1" lang="en-US" altLang="ja-JP" sz="2200" dirty="0"/>
          </a:p>
          <a:p>
            <a:r>
              <a:rPr kumimoji="1" lang="en-US" altLang="ja-JP" sz="2200" dirty="0"/>
              <a:t>        </a:t>
            </a:r>
            <a:r>
              <a:rPr kumimoji="1" lang="en-US" altLang="ja-JP" sz="2200" dirty="0" err="1" smtClean="0"/>
              <a:t>remove_edge_face</a:t>
            </a:r>
            <a:r>
              <a:rPr kumimoji="1" lang="en-US" altLang="ja-JP" sz="2200" dirty="0" smtClean="0"/>
              <a:t>(</a:t>
            </a:r>
            <a:r>
              <a:rPr kumimoji="1" lang="en-US" altLang="ja-JP" sz="2200" dirty="0" err="1" smtClean="0"/>
              <a:t>Q</a:t>
            </a:r>
            <a:r>
              <a:rPr kumimoji="1" lang="en-US" altLang="ja-JP" sz="2400" baseline="-25000" dirty="0" err="1" smtClean="0"/>
              <a:t>crossing</a:t>
            </a:r>
            <a:r>
              <a:rPr kumimoji="1" lang="en-US" altLang="ja-JP" sz="2400" baseline="-25000" dirty="0" smtClean="0"/>
              <a:t> </a:t>
            </a:r>
            <a:r>
              <a:rPr kumimoji="1" lang="en-US" altLang="ja-JP" sz="2200" dirty="0" smtClean="0"/>
              <a:t>.</a:t>
            </a:r>
            <a:r>
              <a:rPr kumimoji="1" lang="en-US" altLang="ja-JP" sz="2200" dirty="0" err="1" smtClean="0"/>
              <a:t>smallest_geoDistEdge</a:t>
            </a:r>
            <a:r>
              <a:rPr kumimoji="1" lang="en-US" altLang="ja-JP" sz="2200" dirty="0" smtClean="0"/>
              <a:t>());</a:t>
            </a:r>
          </a:p>
          <a:p>
            <a:r>
              <a:rPr kumimoji="1" lang="en-US" altLang="ja-JP" sz="2200" dirty="0"/>
              <a:t> </a:t>
            </a:r>
            <a:r>
              <a:rPr kumimoji="1" lang="en-US" altLang="ja-JP" sz="2200" dirty="0" smtClean="0"/>
              <a:t>   </a:t>
            </a:r>
          </a:p>
          <a:p>
            <a:r>
              <a:rPr kumimoji="1" lang="en-US" altLang="ja-JP" sz="2200" dirty="0"/>
              <a:t> </a:t>
            </a:r>
            <a:r>
              <a:rPr kumimoji="1" lang="en-US" altLang="ja-JP" sz="2200" dirty="0" smtClean="0"/>
              <a:t>   </a:t>
            </a:r>
            <a:r>
              <a:rPr kumimoji="1" lang="en-US" altLang="ja-JP" sz="2200" dirty="0" err="1" smtClean="0"/>
              <a:t>register_new_adj_one_triangle_to_queues</a:t>
            </a:r>
            <a:r>
              <a:rPr kumimoji="1" lang="en-US" altLang="ja-JP" sz="2200" dirty="0" smtClean="0"/>
              <a:t>();</a:t>
            </a:r>
          </a:p>
          <a:p>
            <a:r>
              <a:rPr kumimoji="1" lang="en-US" altLang="ja-JP" sz="2200" dirty="0" smtClean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255789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Overall Process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23</a:t>
            </a:fld>
            <a:endParaRPr lang="en-US"/>
          </a:p>
        </p:txBody>
      </p:sp>
      <p:pic>
        <p:nvPicPr>
          <p:cNvPr id="7" name="output2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24000" y="1600200"/>
            <a:ext cx="5486400" cy="4800600"/>
          </a:xfrm>
        </p:spPr>
      </p:pic>
    </p:spTree>
    <p:extLst>
      <p:ext uri="{BB962C8B-B14F-4D97-AF65-F5344CB8AC3E}">
        <p14:creationId xmlns:p14="http://schemas.microsoft.com/office/powerpoint/2010/main" val="2914242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83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Results</a:t>
            </a:r>
            <a:endParaRPr kumimoji="1" lang="ja-JP" alt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smtClean="0"/>
              <a:t>Paths are more inner at tunnel </a:t>
            </a:r>
            <a:br>
              <a:rPr kumimoji="1" lang="en-US" altLang="ja-JP" dirty="0" smtClean="0"/>
            </a:br>
            <a:r>
              <a:rPr kumimoji="1" lang="en-US" altLang="ja-JP" dirty="0" smtClean="0"/>
              <a:t>areas on sym. shape.</a:t>
            </a:r>
            <a:br>
              <a:rPr kumimoji="1" lang="en-US" altLang="ja-JP" dirty="0" smtClean="0"/>
            </a:br>
            <a:r>
              <a:rPr kumimoji="1" lang="en-US" altLang="ja-JP" dirty="0" smtClean="0"/>
              <a:t>(with a proper seed position) </a:t>
            </a:r>
          </a:p>
          <a:p>
            <a:r>
              <a:rPr kumimoji="1" lang="en-US" altLang="ja-JP" dirty="0" smtClean="0"/>
              <a:t>Paths are almost same with </a:t>
            </a:r>
            <a:br>
              <a:rPr kumimoji="1" lang="en-US" altLang="ja-JP" dirty="0" smtClean="0"/>
            </a:br>
            <a:r>
              <a:rPr kumimoji="1" lang="en-US" altLang="ja-JP" dirty="0" smtClean="0"/>
              <a:t>original method on </a:t>
            </a:r>
            <a:r>
              <a:rPr kumimoji="1" lang="en-US" altLang="ja-JP" dirty="0" err="1" smtClean="0"/>
              <a:t>asym</a:t>
            </a:r>
            <a:r>
              <a:rPr kumimoji="1" lang="en-US" altLang="ja-JP" dirty="0" smtClean="0"/>
              <a:t>. shape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24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935054"/>
            <a:ext cx="3331846" cy="258829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933056"/>
            <a:ext cx="3331846" cy="259228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8137" y="1772816"/>
            <a:ext cx="3404263" cy="47971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8137" y="1772816"/>
            <a:ext cx="3404263" cy="4797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393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Performance</a:t>
            </a:r>
            <a:endParaRPr kumimoji="1" lang="ja-JP" alt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71584067"/>
              </p:ext>
            </p:extLst>
          </p:nvPr>
        </p:nvGraphicFramePr>
        <p:xfrm>
          <a:off x="251522" y="1412776"/>
          <a:ext cx="7992886" cy="333756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2304254"/>
                <a:gridCol w="432048"/>
                <a:gridCol w="1295675"/>
                <a:gridCol w="1320303"/>
                <a:gridCol w="1320303"/>
                <a:gridCol w="1320303"/>
              </a:tblGrid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Model</a:t>
                      </a:r>
                      <a:r>
                        <a:rPr kumimoji="1" lang="en-US" altLang="ja-JP" baseline="0" dirty="0" smtClean="0"/>
                        <a:t> 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g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L2 error</a:t>
                      </a:r>
                      <a:r>
                        <a:rPr kumimoji="1" lang="en-US" altLang="ja-JP" baseline="0" dirty="0" smtClean="0"/>
                        <a:t> </a:t>
                      </a:r>
                      <a:r>
                        <a:rPr kumimoji="1" lang="en-US" altLang="ja-JP" dirty="0" smtClean="0"/>
                        <a:t>(square </a:t>
                      </a:r>
                      <a:r>
                        <a:rPr kumimoji="1" lang="en-US" altLang="ja-JP" dirty="0" err="1" smtClean="0"/>
                        <a:t>param</a:t>
                      </a:r>
                      <a:r>
                        <a:rPr kumimoji="1" lang="en-US" altLang="ja-JP" dirty="0" smtClean="0"/>
                        <a:t>.)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1" lang="en-US" altLang="ja-JP" dirty="0" err="1" smtClean="0"/>
                        <a:t>Homotopy</a:t>
                      </a:r>
                      <a:r>
                        <a:rPr kumimoji="1" lang="en-US" altLang="ja-JP" baseline="0" dirty="0" smtClean="0"/>
                        <a:t> </a:t>
                      </a:r>
                      <a:r>
                        <a:rPr kumimoji="1" lang="en-US" altLang="ja-JP" dirty="0" smtClean="0"/>
                        <a:t>Cal. Time (sec)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original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Our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original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our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Torus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1.351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1.335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0.006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0.009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Thin</a:t>
                      </a:r>
                      <a:r>
                        <a:rPr kumimoji="1" lang="en-US" altLang="ja-JP" baseline="0" dirty="0" smtClean="0"/>
                        <a:t> </a:t>
                      </a:r>
                      <a:r>
                        <a:rPr kumimoji="1" lang="en-US" altLang="ja-JP" baseline="0" dirty="0" smtClean="0"/>
                        <a:t>torus (a)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1.492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1.468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0.014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0.030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Thick </a:t>
                      </a:r>
                      <a:r>
                        <a:rPr kumimoji="1" lang="en-US" altLang="ja-JP" baseline="0" dirty="0" smtClean="0"/>
                        <a:t>torus (b)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1.551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1.417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0.040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0.106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Eight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2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1.667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1.466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0.028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0.051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3-holes chain (c)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3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1.457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1.452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0.489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1.217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3-holes</a:t>
                      </a:r>
                      <a:r>
                        <a:rPr kumimoji="1" lang="en-US" altLang="ja-JP" baseline="0" dirty="0" smtClean="0"/>
                        <a:t> </a:t>
                      </a:r>
                      <a:r>
                        <a:rPr kumimoji="1" lang="en-US" altLang="ja-JP" dirty="0" smtClean="0"/>
                        <a:t>tetrahedral (d)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3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939.2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1.625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0.497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1.163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Neptune (e)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3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221.3K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79.9K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0.110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0.142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25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492" y="5157192"/>
            <a:ext cx="1656184" cy="145033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379" y="5160746"/>
            <a:ext cx="1296144" cy="153233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4531" y="5177539"/>
            <a:ext cx="1479720" cy="141981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2576" y="5231289"/>
            <a:ext cx="1998339" cy="136606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915" y="5013176"/>
            <a:ext cx="1355501" cy="173034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007415" y="4797152"/>
            <a:ext cx="4363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dirty="0"/>
              <a:t>(a)</a:t>
            </a:r>
            <a:endParaRPr lang="ja-JP" altLang="en-US" dirty="0"/>
          </a:p>
        </p:txBody>
      </p:sp>
      <p:sp>
        <p:nvSpPr>
          <p:cNvPr id="12" name="Rectangle 11"/>
          <p:cNvSpPr/>
          <p:nvPr/>
        </p:nvSpPr>
        <p:spPr>
          <a:xfrm>
            <a:off x="2695502" y="4797152"/>
            <a:ext cx="4475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dirty="0" smtClean="0"/>
              <a:t>(b)</a:t>
            </a:r>
            <a:endParaRPr lang="ja-JP" altLang="en-US" dirty="0"/>
          </a:p>
        </p:txBody>
      </p:sp>
      <p:sp>
        <p:nvSpPr>
          <p:cNvPr id="13" name="Rectangle 12"/>
          <p:cNvSpPr/>
          <p:nvPr/>
        </p:nvSpPr>
        <p:spPr>
          <a:xfrm>
            <a:off x="4196450" y="4797152"/>
            <a:ext cx="4235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dirty="0" smtClean="0"/>
              <a:t>(c)</a:t>
            </a:r>
            <a:endParaRPr lang="ja-JP" altLang="en-US" dirty="0"/>
          </a:p>
        </p:txBody>
      </p:sp>
      <p:sp>
        <p:nvSpPr>
          <p:cNvPr id="14" name="Rectangle 13"/>
          <p:cNvSpPr/>
          <p:nvPr/>
        </p:nvSpPr>
        <p:spPr>
          <a:xfrm>
            <a:off x="5804670" y="4797152"/>
            <a:ext cx="4475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dirty="0" smtClean="0"/>
              <a:t>(d)</a:t>
            </a:r>
            <a:endParaRPr lang="ja-JP" altLang="en-US" dirty="0"/>
          </a:p>
        </p:txBody>
      </p:sp>
      <p:sp>
        <p:nvSpPr>
          <p:cNvPr id="15" name="Rectangle 14"/>
          <p:cNvSpPr/>
          <p:nvPr/>
        </p:nvSpPr>
        <p:spPr>
          <a:xfrm>
            <a:off x="7436810" y="4797152"/>
            <a:ext cx="4475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dirty="0" smtClean="0"/>
              <a:t>(e)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68181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Parallel Processing</a:t>
            </a:r>
            <a:endParaRPr kumimoji="1" lang="ja-JP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en-US" altLang="ja-JP" dirty="0" smtClean="0"/>
                  <a:t>We can optimize by parallel processing at detecting 2 types of edges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kumimoji="1" lang="en-US" altLang="ja-JP" i="1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𝑟𝑜𝑠𝑠𝑖𝑛𝑔</m:t>
                        </m:r>
                      </m:sub>
                    </m:sSub>
                  </m:oMath>
                </a14:m>
                <a:r>
                  <a:rPr kumimoji="1" lang="en-US" altLang="ja-JP" dirty="0" smtClean="0"/>
                  <a:t>)</a:t>
                </a:r>
                <a:endParaRPr kumimoji="1" lang="ja-JP" alt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t="-127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26</a:t>
            </a:fld>
            <a:endParaRPr lang="en-US"/>
          </a:p>
        </p:txBody>
      </p:sp>
      <p:graphicFrame>
        <p:nvGraphicFramePr>
          <p:cNvPr id="5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61949651"/>
              </p:ext>
            </p:extLst>
          </p:nvPr>
        </p:nvGraphicFramePr>
        <p:xfrm>
          <a:off x="539550" y="2636912"/>
          <a:ext cx="7537649" cy="333756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1979626"/>
                <a:gridCol w="432422"/>
                <a:gridCol w="1487187"/>
                <a:gridCol w="1487187"/>
                <a:gridCol w="2151227"/>
              </a:tblGrid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Model</a:t>
                      </a:r>
                      <a:r>
                        <a:rPr kumimoji="1" lang="en-US" altLang="ja-JP" baseline="0" dirty="0" smtClean="0"/>
                        <a:t> 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g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Number of edges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1" lang="en-US" altLang="ja-JP" dirty="0" err="1" smtClean="0"/>
                        <a:t>Homotopy</a:t>
                      </a:r>
                      <a:r>
                        <a:rPr kumimoji="1" lang="en-US" altLang="ja-JP" baseline="0" dirty="0" smtClean="0"/>
                        <a:t> </a:t>
                      </a:r>
                      <a:r>
                        <a:rPr kumimoji="1" lang="en-US" altLang="ja-JP" dirty="0" smtClean="0"/>
                        <a:t>Cal. Time (sec)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original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our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Torus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600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0.006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0.009 </a:t>
                      </a:r>
                      <a:r>
                        <a:rPr kumimoji="1" lang="ja-JP" altLang="en-US" dirty="0" smtClean="0"/>
                        <a:t>→ </a:t>
                      </a:r>
                      <a:r>
                        <a:rPr kumimoji="1" lang="en-US" altLang="ja-JP" dirty="0" smtClean="0">
                          <a:solidFill>
                            <a:srgbClr val="0070C0"/>
                          </a:solidFill>
                        </a:rPr>
                        <a:t>0.007</a:t>
                      </a:r>
                      <a:endParaRPr kumimoji="1" lang="ja-JP" altLang="en-US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Thin</a:t>
                      </a:r>
                      <a:r>
                        <a:rPr kumimoji="1" lang="en-US" altLang="ja-JP" baseline="0" dirty="0" smtClean="0"/>
                        <a:t> torus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1500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0.014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0.030 </a:t>
                      </a:r>
                      <a:r>
                        <a:rPr kumimoji="1" lang="ja-JP" altLang="en-US" dirty="0" smtClean="0"/>
                        <a:t>→ </a:t>
                      </a:r>
                      <a:r>
                        <a:rPr kumimoji="1" lang="en-US" altLang="ja-JP" dirty="0" smtClean="0">
                          <a:solidFill>
                            <a:srgbClr val="0070C0"/>
                          </a:solidFill>
                        </a:rPr>
                        <a:t>0.018</a:t>
                      </a:r>
                      <a:endParaRPr kumimoji="1" lang="ja-JP" altLang="en-US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Thick </a:t>
                      </a:r>
                      <a:r>
                        <a:rPr kumimoji="1" lang="en-US" altLang="ja-JP" baseline="0" dirty="0" smtClean="0"/>
                        <a:t>torus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3456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0.040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0.106 </a:t>
                      </a:r>
                      <a:r>
                        <a:rPr kumimoji="1" lang="ja-JP" altLang="en-US" dirty="0" smtClean="0"/>
                        <a:t>→ </a:t>
                      </a:r>
                      <a:r>
                        <a:rPr kumimoji="1" lang="en-US" altLang="ja-JP" dirty="0" smtClean="0">
                          <a:solidFill>
                            <a:srgbClr val="0070C0"/>
                          </a:solidFill>
                        </a:rPr>
                        <a:t>0.051</a:t>
                      </a:r>
                      <a:endParaRPr kumimoji="1" lang="ja-JP" altLang="en-US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Eight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2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2304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0.028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0.051 </a:t>
                      </a:r>
                      <a:r>
                        <a:rPr kumimoji="1" lang="ja-JP" altLang="en-US" dirty="0" smtClean="0"/>
                        <a:t>→ </a:t>
                      </a:r>
                      <a:r>
                        <a:rPr kumimoji="1" lang="en-US" altLang="ja-JP" dirty="0" smtClean="0">
                          <a:solidFill>
                            <a:srgbClr val="0070C0"/>
                          </a:solidFill>
                        </a:rPr>
                        <a:t>0.031</a:t>
                      </a:r>
                      <a:r>
                        <a:rPr kumimoji="1" lang="ja-JP" altLang="en-US" dirty="0" smtClean="0">
                          <a:solidFill>
                            <a:srgbClr val="0070C0"/>
                          </a:solidFill>
                        </a:rPr>
                        <a:t> </a:t>
                      </a:r>
                      <a:endParaRPr kumimoji="1" lang="ja-JP" altLang="en-US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3-holes chain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3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19716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0.489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1.217 </a:t>
                      </a:r>
                      <a:r>
                        <a:rPr kumimoji="1" lang="ja-JP" altLang="en-US" dirty="0" smtClean="0"/>
                        <a:t>→ </a:t>
                      </a:r>
                      <a:r>
                        <a:rPr kumimoji="1" lang="en-US" altLang="ja-JP" dirty="0" smtClean="0">
                          <a:solidFill>
                            <a:srgbClr val="0070C0"/>
                          </a:solidFill>
                        </a:rPr>
                        <a:t>0.607</a:t>
                      </a:r>
                      <a:endParaRPr kumimoji="1" lang="ja-JP" altLang="en-US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3-holes</a:t>
                      </a:r>
                      <a:r>
                        <a:rPr kumimoji="1" lang="en-US" altLang="ja-JP" baseline="0" dirty="0" smtClean="0"/>
                        <a:t> </a:t>
                      </a:r>
                      <a:r>
                        <a:rPr kumimoji="1" lang="en-US" altLang="ja-JP" dirty="0" smtClean="0"/>
                        <a:t>tetrahedral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3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19968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0.497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1.163 </a:t>
                      </a:r>
                      <a:r>
                        <a:rPr kumimoji="1" lang="ja-JP" altLang="en-US" dirty="0" smtClean="0"/>
                        <a:t>→ </a:t>
                      </a:r>
                      <a:r>
                        <a:rPr kumimoji="1" lang="en-US" altLang="ja-JP" dirty="0" smtClean="0">
                          <a:solidFill>
                            <a:srgbClr val="0070C0"/>
                          </a:solidFill>
                        </a:rPr>
                        <a:t>0.599</a:t>
                      </a:r>
                      <a:endParaRPr kumimoji="1" lang="ja-JP" altLang="en-US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Neptune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3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7500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0.110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0.142 </a:t>
                      </a:r>
                      <a:r>
                        <a:rPr kumimoji="1" lang="ja-JP" altLang="en-US" dirty="0" smtClean="0"/>
                        <a:t>→ </a:t>
                      </a:r>
                      <a:r>
                        <a:rPr kumimoji="1" lang="en-US" altLang="ja-JP" dirty="0" smtClean="0">
                          <a:solidFill>
                            <a:srgbClr val="0070C0"/>
                          </a:solidFill>
                        </a:rPr>
                        <a:t>0.128</a:t>
                      </a:r>
                      <a:endParaRPr kumimoji="1" lang="ja-JP" altLang="en-US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7744" y="6081767"/>
            <a:ext cx="3456384" cy="686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212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Conclusion</a:t>
            </a:r>
            <a:endParaRPr kumimoji="1" lang="ja-JP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 smtClean="0"/>
              <a:t>an </a:t>
            </a:r>
            <a:r>
              <a:rPr lang="en-US" altLang="ja-JP" dirty="0"/>
              <a:t>enhancement method to generate a cut graph in high-genus surface for converting surface into topological disk</a:t>
            </a:r>
            <a:r>
              <a:rPr lang="en-US" altLang="ja-JP" dirty="0" smtClean="0"/>
              <a:t>.</a:t>
            </a:r>
          </a:p>
          <a:p>
            <a:pPr lvl="1"/>
            <a:r>
              <a:rPr lang="en-US" altLang="ja-JP" dirty="0" smtClean="0"/>
              <a:t>2g loops , non-contractible and non-separating</a:t>
            </a:r>
          </a:p>
          <a:p>
            <a:pPr lvl="1"/>
            <a:r>
              <a:rPr lang="en-US" altLang="ja-JP" dirty="0" smtClean="0"/>
              <a:t>Detecting geodesic path crossing.</a:t>
            </a:r>
          </a:p>
          <a:p>
            <a:pPr lvl="1"/>
            <a:r>
              <a:rPr kumimoji="1" lang="en-US" altLang="ja-JP" dirty="0" smtClean="0"/>
              <a:t>More inner path at tunnel area of symmetric shape.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963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Open topics</a:t>
            </a:r>
            <a:endParaRPr kumimoji="1" lang="ja-JP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smtClean="0"/>
              <a:t>This methods requires manual starting position</a:t>
            </a:r>
            <a:br>
              <a:rPr kumimoji="1" lang="en-US" altLang="ja-JP" dirty="0" smtClean="0"/>
            </a:br>
            <a:r>
              <a:rPr kumimoji="1" lang="en-US" altLang="ja-JP" dirty="0" smtClean="0"/>
              <a:t>(seed position)</a:t>
            </a:r>
          </a:p>
          <a:p>
            <a:pPr lvl="1"/>
            <a:r>
              <a:rPr kumimoji="1" lang="en-US" altLang="ja-JP" dirty="0" smtClean="0"/>
              <a:t>Where is the optimal starting position?</a:t>
            </a:r>
          </a:p>
          <a:p>
            <a:pPr lvl="1"/>
            <a:endParaRPr kumimoji="1" lang="en-US" altLang="ja-JP" dirty="0"/>
          </a:p>
          <a:p>
            <a:pPr lvl="1"/>
            <a:endParaRPr kumimoji="1" lang="en-US" altLang="ja-JP" dirty="0" smtClean="0"/>
          </a:p>
          <a:p>
            <a:pPr lvl="1"/>
            <a:endParaRPr kumimoji="1" lang="en-US" altLang="ja-JP" dirty="0"/>
          </a:p>
          <a:p>
            <a:pPr lvl="1"/>
            <a:endParaRPr kumimoji="1" lang="en-US" altLang="ja-JP" dirty="0" smtClean="0"/>
          </a:p>
          <a:p>
            <a:r>
              <a:rPr kumimoji="1" lang="en-US" altLang="ja-JP" dirty="0" smtClean="0"/>
              <a:t>How is improve result on </a:t>
            </a:r>
            <a:r>
              <a:rPr kumimoji="1" lang="en-US" altLang="ja-JP" dirty="0" err="1" smtClean="0"/>
              <a:t>asym</a:t>
            </a:r>
            <a:r>
              <a:rPr kumimoji="1" lang="en-US" altLang="ja-JP" dirty="0" smtClean="0"/>
              <a:t>. shape?</a:t>
            </a:r>
          </a:p>
          <a:p>
            <a:pPr lvl="1"/>
            <a:r>
              <a:rPr kumimoji="1" lang="en-US" altLang="ja-JP" dirty="0" smtClean="0"/>
              <a:t>Move common point in loops ?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28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6197" y="3064872"/>
            <a:ext cx="1676333" cy="198179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00237">
            <a:off x="1898487" y="3094075"/>
            <a:ext cx="1872417" cy="1906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891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Q &amp; A</a:t>
            </a:r>
            <a:endParaRPr kumimoji="1" lang="ja-JP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4300" indent="0">
              <a:buNone/>
            </a:pPr>
            <a:endParaRPr kumimoji="1" lang="en-US" altLang="ja-JP" dirty="0" smtClean="0"/>
          </a:p>
          <a:p>
            <a:pPr marL="114300" indent="0">
              <a:buNone/>
            </a:pPr>
            <a:endParaRPr kumimoji="1" lang="en-US" altLang="ja-JP" dirty="0"/>
          </a:p>
          <a:p>
            <a:pPr marL="114300" indent="0" algn="ctr">
              <a:buNone/>
            </a:pPr>
            <a:r>
              <a:rPr kumimoji="1" lang="en-US" altLang="ja-JP" sz="4000" dirty="0" smtClean="0"/>
              <a:t>Thank you very much</a:t>
            </a:r>
            <a:endParaRPr kumimoji="1" lang="ja-JP" altLang="en-US" sz="4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355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Topology &amp; Genus</a:t>
            </a:r>
            <a:endParaRPr kumimoji="1" lang="ja-JP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>
                <a:solidFill>
                  <a:srgbClr val="0070C0"/>
                </a:solidFill>
              </a:rPr>
              <a:t>Topology</a:t>
            </a:r>
            <a:r>
              <a:rPr lang="en-US" altLang="ja-JP" dirty="0"/>
              <a:t> is the mathematical study of 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en-US" altLang="ja-JP" dirty="0" smtClean="0"/>
              <a:t>the </a:t>
            </a:r>
            <a:r>
              <a:rPr lang="en-US" altLang="ja-JP" dirty="0"/>
              <a:t>properties that are preserved 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en-US" altLang="ja-JP" dirty="0" smtClean="0"/>
              <a:t>through </a:t>
            </a:r>
            <a:r>
              <a:rPr lang="en-US" altLang="ja-JP" dirty="0"/>
              <a:t>deformations, </a:t>
            </a:r>
            <a:r>
              <a:rPr lang="en-US" altLang="ja-JP" dirty="0" err="1" smtClean="0"/>
              <a:t>twistings</a:t>
            </a:r>
            <a:r>
              <a:rPr lang="en-US" altLang="ja-JP" dirty="0" smtClean="0"/>
              <a:t>, </a:t>
            </a:r>
            <a:r>
              <a:rPr lang="en-US" altLang="ja-JP" dirty="0"/>
              <a:t>and 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en-US" altLang="ja-JP" dirty="0" err="1" smtClean="0"/>
              <a:t>stretchings</a:t>
            </a:r>
            <a:r>
              <a:rPr lang="en-US" altLang="ja-JP" dirty="0" smtClean="0"/>
              <a:t> </a:t>
            </a:r>
            <a:r>
              <a:rPr lang="en-US" altLang="ja-JP" dirty="0"/>
              <a:t>of objects</a:t>
            </a:r>
            <a:r>
              <a:rPr lang="en-US" altLang="ja-JP" dirty="0" smtClean="0"/>
              <a:t>.</a:t>
            </a:r>
          </a:p>
          <a:p>
            <a:r>
              <a:rPr lang="en-US" altLang="ja-JP" dirty="0" smtClean="0">
                <a:solidFill>
                  <a:srgbClr val="0070C0"/>
                </a:solidFill>
              </a:rPr>
              <a:t>Genus</a:t>
            </a:r>
            <a:r>
              <a:rPr lang="en-US" altLang="ja-JP" dirty="0" smtClean="0"/>
              <a:t> is a </a:t>
            </a:r>
            <a:r>
              <a:rPr lang="en-US" altLang="ja-JP" dirty="0"/>
              <a:t>topologically invariant property of a surface defined as the largest number of nonintersecting simple closed curves that can be drawn on the surface without separating it. Roughly speaking, it is the number of </a:t>
            </a:r>
            <a:r>
              <a:rPr lang="en-US" altLang="ja-JP" u="sng" dirty="0">
                <a:solidFill>
                  <a:srgbClr val="002060"/>
                </a:solidFill>
              </a:rPr>
              <a:t>holes</a:t>
            </a:r>
            <a:r>
              <a:rPr lang="en-US" altLang="ja-JP" dirty="0">
                <a:solidFill>
                  <a:srgbClr val="002060"/>
                </a:solidFill>
              </a:rPr>
              <a:t> </a:t>
            </a:r>
            <a:r>
              <a:rPr lang="en-US" altLang="ja-JP" dirty="0"/>
              <a:t>in a surface. 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3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762122" y="6180579"/>
            <a:ext cx="383053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/>
              <a:t>From: http</a:t>
            </a:r>
            <a:r>
              <a:rPr lang="en-US" altLang="ja-JP" dirty="0"/>
              <a:t>://mathworld.wolfram.com</a:t>
            </a:r>
            <a:r>
              <a:rPr lang="en-US" altLang="ja-JP" dirty="0" smtClean="0"/>
              <a:t>/</a:t>
            </a:r>
            <a:br>
              <a:rPr lang="en-US" altLang="ja-JP" dirty="0" smtClean="0"/>
            </a:br>
            <a:r>
              <a:rPr lang="en-US" altLang="ja-JP" dirty="0" smtClean="0"/>
              <a:t>            Wikipedia</a:t>
            </a:r>
            <a:endParaRPr lang="ja-JP" alt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184" y="1287016"/>
            <a:ext cx="2286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200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30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22784" y="2031806"/>
            <a:ext cx="7488832" cy="449353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sz="2200" dirty="0" smtClean="0"/>
              <a:t>while ( </a:t>
            </a:r>
            <a:r>
              <a:rPr kumimoji="1" lang="en-US" altLang="ja-JP" sz="2200" dirty="0" err="1" smtClean="0"/>
              <a:t>Q</a:t>
            </a:r>
            <a:r>
              <a:rPr kumimoji="1" lang="en-US" altLang="ja-JP" sz="2400" baseline="-25000" dirty="0" err="1" smtClean="0"/>
              <a:t>crossing</a:t>
            </a:r>
            <a:r>
              <a:rPr kumimoji="1" lang="en-US" altLang="ja-JP" sz="2400" baseline="-25000" dirty="0" smtClean="0"/>
              <a:t> </a:t>
            </a:r>
            <a:r>
              <a:rPr kumimoji="1" lang="en-US" altLang="ja-JP" sz="2200" dirty="0" smtClean="0"/>
              <a:t>.size() &gt; 0 ||</a:t>
            </a:r>
            <a:br>
              <a:rPr kumimoji="1" lang="en-US" altLang="ja-JP" sz="2200" dirty="0" smtClean="0"/>
            </a:br>
            <a:r>
              <a:rPr kumimoji="1" lang="en-US" altLang="ja-JP" sz="2200" dirty="0" smtClean="0"/>
              <a:t>             </a:t>
            </a:r>
            <a:r>
              <a:rPr kumimoji="1" lang="en-US" altLang="ja-JP" sz="2200" dirty="0" err="1" smtClean="0"/>
              <a:t>Q</a:t>
            </a:r>
            <a:r>
              <a:rPr kumimoji="1" lang="en-US" altLang="ja-JP" sz="2400" baseline="-25000" dirty="0" err="1" smtClean="0"/>
              <a:t>neighbor</a:t>
            </a:r>
            <a:r>
              <a:rPr kumimoji="1" lang="en-US" altLang="ja-JP" sz="2400" baseline="-25000" dirty="0" smtClean="0"/>
              <a:t> </a:t>
            </a:r>
            <a:r>
              <a:rPr kumimoji="1" lang="en-US" altLang="ja-JP" sz="2200" dirty="0" smtClean="0"/>
              <a:t>.size</a:t>
            </a:r>
            <a:r>
              <a:rPr kumimoji="1" lang="en-US" altLang="ja-JP" sz="2200" dirty="0"/>
              <a:t>() &gt; </a:t>
            </a:r>
            <a:r>
              <a:rPr kumimoji="1" lang="en-US" altLang="ja-JP" sz="2200" dirty="0" smtClean="0"/>
              <a:t>0 || </a:t>
            </a:r>
            <a:br>
              <a:rPr kumimoji="1" lang="en-US" altLang="ja-JP" sz="2200" dirty="0" smtClean="0"/>
            </a:br>
            <a:r>
              <a:rPr kumimoji="1" lang="en-US" altLang="ja-JP" sz="2200" dirty="0" smtClean="0"/>
              <a:t>             </a:t>
            </a:r>
            <a:r>
              <a:rPr kumimoji="1" lang="en-US" altLang="ja-JP" sz="2200" dirty="0" err="1" smtClean="0"/>
              <a:t>Q</a:t>
            </a:r>
            <a:r>
              <a:rPr kumimoji="1" lang="en-US" altLang="ja-JP" sz="2400" baseline="-25000" dirty="0" err="1" smtClean="0"/>
              <a:t>other</a:t>
            </a:r>
            <a:r>
              <a:rPr kumimoji="1" lang="en-US" altLang="ja-JP" sz="2400" baseline="-25000" dirty="0" smtClean="0"/>
              <a:t> </a:t>
            </a:r>
            <a:r>
              <a:rPr kumimoji="1" lang="en-US" altLang="ja-JP" sz="2200" dirty="0" smtClean="0"/>
              <a:t>.size</a:t>
            </a:r>
            <a:r>
              <a:rPr kumimoji="1" lang="en-US" altLang="ja-JP" sz="2200" dirty="0"/>
              <a:t>() &gt; </a:t>
            </a:r>
            <a:r>
              <a:rPr kumimoji="1" lang="en-US" altLang="ja-JP" sz="2200" dirty="0" smtClean="0"/>
              <a:t>0  )</a:t>
            </a:r>
          </a:p>
          <a:p>
            <a:r>
              <a:rPr kumimoji="1" lang="en-US" altLang="ja-JP" sz="2200" dirty="0" smtClean="0"/>
              <a:t>{</a:t>
            </a:r>
          </a:p>
          <a:p>
            <a:r>
              <a:rPr kumimoji="1" lang="en-US" altLang="ja-JP" sz="2200" dirty="0"/>
              <a:t> </a:t>
            </a:r>
            <a:r>
              <a:rPr kumimoji="1" lang="en-US" altLang="ja-JP" sz="2200" dirty="0" smtClean="0"/>
              <a:t>   if ( </a:t>
            </a:r>
            <a:r>
              <a:rPr kumimoji="1" lang="en-US" altLang="ja-JP" sz="2200" dirty="0" err="1" smtClean="0"/>
              <a:t>Q</a:t>
            </a:r>
            <a:r>
              <a:rPr kumimoji="1" lang="en-US" altLang="ja-JP" sz="2400" baseline="-25000" dirty="0" err="1" smtClean="0"/>
              <a:t>other</a:t>
            </a:r>
            <a:r>
              <a:rPr kumimoji="1" lang="en-US" altLang="ja-JP" sz="2400" baseline="-25000" dirty="0" smtClean="0"/>
              <a:t> </a:t>
            </a:r>
            <a:r>
              <a:rPr kumimoji="1" lang="en-US" altLang="ja-JP" sz="2200" dirty="0" smtClean="0"/>
              <a:t>.size() &gt; 0 )</a:t>
            </a:r>
          </a:p>
          <a:p>
            <a:r>
              <a:rPr kumimoji="1" lang="en-US" altLang="ja-JP" sz="2200" dirty="0"/>
              <a:t> </a:t>
            </a:r>
            <a:r>
              <a:rPr kumimoji="1" lang="en-US" altLang="ja-JP" sz="2200" dirty="0" smtClean="0"/>
              <a:t>       </a:t>
            </a:r>
            <a:r>
              <a:rPr kumimoji="1" lang="en-US" altLang="ja-JP" sz="2200" dirty="0" err="1" smtClean="0"/>
              <a:t>remove_edge_face</a:t>
            </a:r>
            <a:r>
              <a:rPr kumimoji="1" lang="en-US" altLang="ja-JP" sz="2200" dirty="0" smtClean="0"/>
              <a:t>(</a:t>
            </a:r>
            <a:r>
              <a:rPr kumimoji="1" lang="en-US" altLang="ja-JP" sz="2200" dirty="0" err="1" smtClean="0"/>
              <a:t>Q</a:t>
            </a:r>
            <a:r>
              <a:rPr kumimoji="1" lang="en-US" altLang="ja-JP" sz="2400" baseline="-25000" dirty="0" err="1" smtClean="0"/>
              <a:t>other</a:t>
            </a:r>
            <a:r>
              <a:rPr kumimoji="1" lang="en-US" altLang="ja-JP" sz="2400" baseline="-25000" dirty="0" smtClean="0"/>
              <a:t> </a:t>
            </a:r>
            <a:r>
              <a:rPr kumimoji="1" lang="en-US" altLang="ja-JP" sz="2200" dirty="0" smtClean="0"/>
              <a:t>.</a:t>
            </a:r>
            <a:r>
              <a:rPr kumimoji="1" lang="en-US" altLang="ja-JP" sz="2200" dirty="0" err="1" smtClean="0"/>
              <a:t>smallest_geoDistEdge</a:t>
            </a:r>
            <a:r>
              <a:rPr kumimoji="1" lang="en-US" altLang="ja-JP" sz="2200" dirty="0" smtClean="0"/>
              <a:t>());</a:t>
            </a:r>
          </a:p>
          <a:p>
            <a:r>
              <a:rPr kumimoji="1" lang="en-US" altLang="ja-JP" sz="2200" dirty="0"/>
              <a:t> </a:t>
            </a:r>
            <a:r>
              <a:rPr kumimoji="1" lang="en-US" altLang="ja-JP" sz="2200" dirty="0" smtClean="0"/>
              <a:t>   else if ( </a:t>
            </a:r>
            <a:r>
              <a:rPr kumimoji="1" lang="en-US" altLang="ja-JP" sz="2200" dirty="0" err="1" smtClean="0"/>
              <a:t>Q</a:t>
            </a:r>
            <a:r>
              <a:rPr kumimoji="1" lang="en-US" altLang="ja-JP" sz="2400" baseline="-25000" dirty="0" err="1" smtClean="0"/>
              <a:t>neighbor</a:t>
            </a:r>
            <a:r>
              <a:rPr kumimoji="1" lang="en-US" altLang="ja-JP" sz="2400" baseline="-25000" dirty="0" smtClean="0"/>
              <a:t> </a:t>
            </a:r>
            <a:r>
              <a:rPr kumimoji="1" lang="en-US" altLang="ja-JP" sz="2200" dirty="0" smtClean="0"/>
              <a:t>.size</a:t>
            </a:r>
            <a:r>
              <a:rPr kumimoji="1" lang="en-US" altLang="ja-JP" sz="2200" dirty="0"/>
              <a:t>() &gt; </a:t>
            </a:r>
            <a:r>
              <a:rPr kumimoji="1" lang="en-US" altLang="ja-JP" sz="2200" dirty="0" smtClean="0"/>
              <a:t>0 )</a:t>
            </a:r>
          </a:p>
          <a:p>
            <a:r>
              <a:rPr kumimoji="1" lang="en-US" altLang="ja-JP" sz="2200" dirty="0" smtClean="0"/>
              <a:t>        </a:t>
            </a:r>
            <a:r>
              <a:rPr kumimoji="1" lang="en-US" altLang="ja-JP" sz="2200" dirty="0" err="1" smtClean="0"/>
              <a:t>remove_edge_face</a:t>
            </a:r>
            <a:r>
              <a:rPr kumimoji="1" lang="en-US" altLang="ja-JP" sz="2200" dirty="0" smtClean="0"/>
              <a:t>(</a:t>
            </a:r>
            <a:r>
              <a:rPr kumimoji="1" lang="en-US" altLang="ja-JP" sz="2200" dirty="0" err="1" smtClean="0"/>
              <a:t>Q</a:t>
            </a:r>
            <a:r>
              <a:rPr kumimoji="1" lang="en-US" altLang="ja-JP" sz="2400" baseline="-25000" dirty="0" err="1" smtClean="0"/>
              <a:t>neighbor</a:t>
            </a:r>
            <a:r>
              <a:rPr kumimoji="1" lang="en-US" altLang="ja-JP" sz="2400" baseline="-25000" dirty="0" smtClean="0"/>
              <a:t> </a:t>
            </a:r>
            <a:r>
              <a:rPr kumimoji="1" lang="en-US" altLang="ja-JP" sz="2200" dirty="0" smtClean="0"/>
              <a:t>.</a:t>
            </a:r>
            <a:r>
              <a:rPr kumimoji="1" lang="en-US" altLang="ja-JP" sz="2200" dirty="0" err="1" smtClean="0"/>
              <a:t>smallest_geoDistEdge</a:t>
            </a:r>
            <a:r>
              <a:rPr kumimoji="1" lang="en-US" altLang="ja-JP" sz="2200" dirty="0"/>
              <a:t>());</a:t>
            </a:r>
          </a:p>
          <a:p>
            <a:r>
              <a:rPr kumimoji="1" lang="en-US" altLang="ja-JP" sz="2200" b="1" dirty="0" smtClean="0"/>
              <a:t>    </a:t>
            </a:r>
            <a:r>
              <a:rPr kumimoji="1" lang="en-US" altLang="ja-JP" sz="2200" dirty="0" smtClean="0"/>
              <a:t>else </a:t>
            </a:r>
            <a:r>
              <a:rPr kumimoji="1" lang="en-US" altLang="ja-JP" sz="2200" dirty="0"/>
              <a:t>if </a:t>
            </a:r>
            <a:r>
              <a:rPr kumimoji="1" lang="en-US" altLang="ja-JP" sz="2200" dirty="0" smtClean="0"/>
              <a:t>( </a:t>
            </a:r>
            <a:r>
              <a:rPr kumimoji="1" lang="en-US" altLang="ja-JP" sz="2200" dirty="0" err="1" smtClean="0"/>
              <a:t>Q</a:t>
            </a:r>
            <a:r>
              <a:rPr kumimoji="1" lang="en-US" altLang="ja-JP" sz="2400" baseline="-25000" dirty="0" err="1" smtClean="0"/>
              <a:t>crossing</a:t>
            </a:r>
            <a:r>
              <a:rPr kumimoji="1" lang="en-US" altLang="ja-JP" sz="2400" baseline="-25000" dirty="0" smtClean="0"/>
              <a:t> </a:t>
            </a:r>
            <a:r>
              <a:rPr kumimoji="1" lang="en-US" altLang="ja-JP" sz="2200" dirty="0" smtClean="0"/>
              <a:t>.size</a:t>
            </a:r>
            <a:r>
              <a:rPr kumimoji="1" lang="en-US" altLang="ja-JP" sz="2200" dirty="0"/>
              <a:t>() &gt; </a:t>
            </a:r>
            <a:r>
              <a:rPr kumimoji="1" lang="en-US" altLang="ja-JP" sz="2200" dirty="0" smtClean="0"/>
              <a:t>0 )</a:t>
            </a:r>
            <a:endParaRPr kumimoji="1" lang="en-US" altLang="ja-JP" sz="2200" dirty="0"/>
          </a:p>
          <a:p>
            <a:r>
              <a:rPr kumimoji="1" lang="en-US" altLang="ja-JP" sz="2200" dirty="0"/>
              <a:t>        </a:t>
            </a:r>
            <a:r>
              <a:rPr kumimoji="1" lang="en-US" altLang="ja-JP" sz="2200" dirty="0" err="1" smtClean="0"/>
              <a:t>remove_edge_face</a:t>
            </a:r>
            <a:r>
              <a:rPr kumimoji="1" lang="en-US" altLang="ja-JP" sz="2200" dirty="0" smtClean="0"/>
              <a:t>(</a:t>
            </a:r>
            <a:r>
              <a:rPr kumimoji="1" lang="en-US" altLang="ja-JP" sz="2200" dirty="0" err="1" smtClean="0"/>
              <a:t>Q</a:t>
            </a:r>
            <a:r>
              <a:rPr kumimoji="1" lang="en-US" altLang="ja-JP" sz="2400" baseline="-25000" dirty="0" err="1" smtClean="0"/>
              <a:t>crossing</a:t>
            </a:r>
            <a:r>
              <a:rPr kumimoji="1" lang="en-US" altLang="ja-JP" sz="2400" baseline="-25000" dirty="0" smtClean="0"/>
              <a:t> </a:t>
            </a:r>
            <a:r>
              <a:rPr kumimoji="1" lang="en-US" altLang="ja-JP" sz="2200" dirty="0" smtClean="0"/>
              <a:t>.</a:t>
            </a:r>
            <a:r>
              <a:rPr kumimoji="1" lang="en-US" altLang="ja-JP" sz="2200" dirty="0" err="1" smtClean="0"/>
              <a:t>smallest_geoDistEdge</a:t>
            </a:r>
            <a:r>
              <a:rPr kumimoji="1" lang="en-US" altLang="ja-JP" sz="2200" dirty="0" smtClean="0"/>
              <a:t>());</a:t>
            </a:r>
          </a:p>
          <a:p>
            <a:r>
              <a:rPr kumimoji="1" lang="en-US" altLang="ja-JP" sz="2200" dirty="0"/>
              <a:t> </a:t>
            </a:r>
            <a:r>
              <a:rPr kumimoji="1" lang="en-US" altLang="ja-JP" sz="2200" dirty="0" smtClean="0"/>
              <a:t>   </a:t>
            </a:r>
          </a:p>
          <a:p>
            <a:r>
              <a:rPr kumimoji="1" lang="en-US" altLang="ja-JP" sz="2200" dirty="0"/>
              <a:t> </a:t>
            </a:r>
            <a:r>
              <a:rPr kumimoji="1" lang="en-US" altLang="ja-JP" sz="2200" dirty="0" smtClean="0"/>
              <a:t>   </a:t>
            </a:r>
            <a:r>
              <a:rPr kumimoji="1" lang="en-US" altLang="ja-JP" sz="2200" dirty="0" err="1" smtClean="0"/>
              <a:t>register_new_adj_one_triangle_to_queues</a:t>
            </a:r>
            <a:r>
              <a:rPr kumimoji="1" lang="en-US" altLang="ja-JP" sz="2200" dirty="0" smtClean="0"/>
              <a:t>();</a:t>
            </a:r>
          </a:p>
          <a:p>
            <a:r>
              <a:rPr kumimoji="1" lang="en-US" altLang="ja-JP" sz="2200" dirty="0" smtClean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485612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Genus example</a:t>
            </a:r>
            <a:endParaRPr lang="en-US" dirty="0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362" y="1487287"/>
            <a:ext cx="1882382" cy="1242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9180" y="4558854"/>
            <a:ext cx="1744414" cy="19067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0316" y="4590318"/>
            <a:ext cx="2500245" cy="17595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23528" y="2697413"/>
            <a:ext cx="1207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genus 0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23528" y="5085184"/>
            <a:ext cx="1207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genus 2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7032201" y="2577930"/>
            <a:ext cx="1207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genus 1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300192" y="5811599"/>
            <a:ext cx="1207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genus 3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2934072" y="6381328"/>
            <a:ext cx="55263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http://en.wikipedia.org/wiki/Genus_(mathematics)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4</a:t>
            </a:fld>
            <a:endParaRPr lang="en-US"/>
          </a:p>
        </p:txBody>
      </p:sp>
      <p:pic>
        <p:nvPicPr>
          <p:cNvPr id="2052" name="Picture 4" descr="Image result for sphere"/>
          <p:cNvPicPr>
            <a:picLocks noGrp="1" noChangeAspect="1" noChangeArrowheads="1"/>
          </p:cNvPicPr>
          <p:nvPr>
            <p:ph idx="1"/>
          </p:nvPr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9379" y="1133510"/>
            <a:ext cx="2171700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://www3.turbocadcommunity.com/show_image.php?name=Creating3D_Mesh-96.png&amp;galleryId=11"/>
          <p:cNvPicPr>
            <a:picLocks noChangeAspect="1" noChangeArrowheads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81"/>
          <a:stretch/>
        </p:blipFill>
        <p:spPr bwMode="auto">
          <a:xfrm>
            <a:off x="1140434" y="3076937"/>
            <a:ext cx="2513570" cy="1380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8298" y="2607203"/>
            <a:ext cx="1864279" cy="1850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778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Previous Study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0825" y="1341438"/>
            <a:ext cx="8642350" cy="935434"/>
          </a:xfrm>
        </p:spPr>
        <p:txBody>
          <a:bodyPr/>
          <a:lstStyle/>
          <a:p>
            <a:r>
              <a:rPr lang="en-US" dirty="0"/>
              <a:t>Optimally cutting a surface into a </a:t>
            </a:r>
            <a:r>
              <a:rPr lang="en-US" dirty="0" smtClean="0"/>
              <a:t>disk</a:t>
            </a:r>
            <a:br>
              <a:rPr lang="en-US" dirty="0" smtClean="0"/>
            </a:br>
            <a:r>
              <a:rPr lang="en-US" sz="2000" dirty="0" smtClean="0">
                <a:effectLst/>
              </a:rPr>
              <a:t>Jeff </a:t>
            </a:r>
            <a:r>
              <a:rPr lang="en-US" sz="2000" dirty="0">
                <a:effectLst/>
              </a:rPr>
              <a:t>Erickson and </a:t>
            </a:r>
            <a:r>
              <a:rPr lang="en-US" sz="2000" dirty="0" err="1">
                <a:effectLst/>
              </a:rPr>
              <a:t>Sariel</a:t>
            </a:r>
            <a:r>
              <a:rPr lang="en-US" sz="2000" dirty="0">
                <a:effectLst/>
              </a:rPr>
              <a:t> </a:t>
            </a:r>
            <a:r>
              <a:rPr lang="en-US" sz="2000" dirty="0" err="1" smtClean="0">
                <a:effectLst/>
              </a:rPr>
              <a:t>Har-Peled</a:t>
            </a:r>
            <a:r>
              <a:rPr lang="en-US" sz="2000" dirty="0" smtClean="0">
                <a:effectLst/>
              </a:rPr>
              <a:t>, 2002. </a:t>
            </a:r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492896"/>
            <a:ext cx="2093990" cy="36667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 txBox="1">
                <a:spLocks/>
              </p:cNvSpPr>
              <p:nvPr/>
            </p:nvSpPr>
            <p:spPr bwMode="auto">
              <a:xfrm>
                <a:off x="2849566" y="2302729"/>
                <a:ext cx="5832648" cy="366672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800" b="1">
                    <a:solidFill>
                      <a:srgbClr val="0066CC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400">
                    <a:solidFill>
                      <a:srgbClr val="0070C0"/>
                    </a:solidFill>
                    <a:latin typeface="+mn-lt"/>
                    <a:ea typeface="ＭＳ Ｐゴシック" pitchFamily="50" charset="-128"/>
                  </a:defRPr>
                </a:lvl2pPr>
                <a:lvl3pPr marL="1143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rgbClr val="0070C0"/>
                    </a:solidFill>
                    <a:latin typeface="+mn-lt"/>
                    <a:ea typeface="ＭＳ Ｐゴシック" pitchFamily="50" charset="-128"/>
                  </a:defRPr>
                </a:lvl3pPr>
                <a:lvl4pPr marL="1600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>
                    <a:solidFill>
                      <a:srgbClr val="0070C0"/>
                    </a:solidFill>
                    <a:latin typeface="+mn-lt"/>
                    <a:ea typeface="ＭＳ Ｐゴシック" pitchFamily="50" charset="-128"/>
                  </a:defRPr>
                </a:lvl4pPr>
                <a:lvl5pPr marL="20574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1600">
                    <a:solidFill>
                      <a:srgbClr val="0070C0"/>
                    </a:solidFill>
                    <a:latin typeface="+mn-lt"/>
                    <a:ea typeface="ＭＳ Ｐゴシック" pitchFamily="50" charset="-128"/>
                  </a:defRPr>
                </a:lvl5pPr>
                <a:lvl6pPr marL="25146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1600">
                    <a:solidFill>
                      <a:schemeClr val="tx1"/>
                    </a:solidFill>
                    <a:latin typeface="+mn-lt"/>
                    <a:ea typeface="ＭＳ Ｐゴシック" pitchFamily="50" charset="-128"/>
                  </a:defRPr>
                </a:lvl6pPr>
                <a:lvl7pPr marL="29718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1600">
                    <a:solidFill>
                      <a:schemeClr val="tx1"/>
                    </a:solidFill>
                    <a:latin typeface="+mn-lt"/>
                    <a:ea typeface="ＭＳ Ｐゴシック" pitchFamily="50" charset="-128"/>
                  </a:defRPr>
                </a:lvl7pPr>
                <a:lvl8pPr marL="3429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1600">
                    <a:solidFill>
                      <a:schemeClr val="tx1"/>
                    </a:solidFill>
                    <a:latin typeface="+mn-lt"/>
                    <a:ea typeface="ＭＳ Ｐゴシック" pitchFamily="50" charset="-128"/>
                  </a:defRPr>
                </a:lvl8pPr>
                <a:lvl9pPr marL="3886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1600">
                    <a:solidFill>
                      <a:schemeClr val="tx1"/>
                    </a:solidFill>
                    <a:latin typeface="+mn-lt"/>
                    <a:ea typeface="ＭＳ Ｐゴシック" pitchFamily="50" charset="-128"/>
                  </a:defRPr>
                </a:lvl9pPr>
              </a:lstStyle>
              <a:p>
                <a:r>
                  <a:rPr lang="en-US" sz="2000" b="0" dirty="0" smtClean="0">
                    <a:solidFill>
                      <a:srgbClr val="002060"/>
                    </a:solidFill>
                    <a:effectLst/>
                  </a:rPr>
                  <a:t>Finds the shortest loop connecting a mesh vertex to itself using front propagation.</a:t>
                </a:r>
              </a:p>
              <a:p>
                <a:r>
                  <a:rPr lang="en-US" sz="2000" b="0" dirty="0" smtClean="0">
                    <a:solidFill>
                      <a:srgbClr val="002060"/>
                    </a:solidFill>
                    <a:effectLst/>
                  </a:rPr>
                  <a:t>A lot of time consuming !!! (brute force)</a:t>
                </a:r>
              </a:p>
              <a:p>
                <a:r>
                  <a:rPr lang="en-US" altLang="ja-JP" sz="2000" b="0" dirty="0">
                    <a:solidFill>
                      <a:srgbClr val="002060"/>
                    </a:solidFill>
                    <a:effectLst/>
                  </a:rPr>
                  <a:t>Computing minimum cut graphs is </a:t>
                </a:r>
                <a:br>
                  <a:rPr lang="en-US" altLang="ja-JP" sz="2000" b="0" dirty="0">
                    <a:solidFill>
                      <a:srgbClr val="002060"/>
                    </a:solidFill>
                    <a:effectLst/>
                  </a:rPr>
                </a:br>
                <a:r>
                  <a:rPr lang="en-US" altLang="ja-JP" sz="2000" b="0" u="sng" dirty="0">
                    <a:solidFill>
                      <a:srgbClr val="002060"/>
                    </a:solidFill>
                    <a:effectLst/>
                  </a:rPr>
                  <a:t>NP-Hard problem</a:t>
                </a:r>
                <a:r>
                  <a:rPr lang="en-US" altLang="ja-JP" sz="2000" b="0" dirty="0" smtClean="0">
                    <a:solidFill>
                      <a:srgbClr val="002060"/>
                    </a:solidFill>
                    <a:effectLst/>
                  </a:rPr>
                  <a:t>.</a:t>
                </a:r>
              </a:p>
              <a:p>
                <a:endParaRPr lang="en-US" altLang="ja-JP" sz="2000" dirty="0">
                  <a:solidFill>
                    <a:srgbClr val="002060"/>
                  </a:solidFill>
                  <a:effectLst/>
                </a:endParaRPr>
              </a:p>
              <a:p>
                <a14:m>
                  <m:oMath xmlns:m="http://schemas.openxmlformats.org/officeDocument/2006/math">
                    <m:r>
                      <a:rPr lang="en-US" altLang="ja-JP" sz="2000" i="1" dirty="0" smtClean="0">
                        <a:solidFill>
                          <a:srgbClr val="0070C0"/>
                        </a:solidFill>
                        <a:effectLst/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ja-JP" sz="2000" i="1" dirty="0" smtClean="0">
                        <a:solidFill>
                          <a:srgbClr val="0070C0"/>
                        </a:solidFill>
                        <a:effectLst/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altLang="ja-JP" sz="2000" dirty="0" smtClean="0">
                    <a:solidFill>
                      <a:srgbClr val="0070C0"/>
                    </a:solidFill>
                    <a:effectLst/>
                  </a:rPr>
                  <a:t> loops as topologically sufficient cut.</a:t>
                </a:r>
                <a:br>
                  <a:rPr lang="en-US" altLang="ja-JP" sz="2000" dirty="0" smtClean="0">
                    <a:solidFill>
                      <a:srgbClr val="0070C0"/>
                    </a:solidFill>
                    <a:effectLst/>
                  </a:rPr>
                </a:br>
                <a:r>
                  <a:rPr lang="en-US" altLang="ja-JP" sz="2000" dirty="0" smtClean="0">
                    <a:solidFill>
                      <a:srgbClr val="0070C0"/>
                    </a:solidFill>
                    <a:effectLst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ja-JP" sz="2000" b="1" i="1" smtClean="0">
                        <a:solidFill>
                          <a:srgbClr val="0070C0"/>
                        </a:solidFill>
                        <a:effectLst/>
                        <a:latin typeface="Cambria Math" panose="02040503050406030204" pitchFamily="18" charset="0"/>
                      </a:rPr>
                      <m:t>𝒈</m:t>
                    </m:r>
                  </m:oMath>
                </a14:m>
                <a:r>
                  <a:rPr lang="en-US" altLang="ja-JP" sz="2000" dirty="0" smtClean="0">
                    <a:solidFill>
                      <a:srgbClr val="0070C0"/>
                    </a:solidFill>
                    <a:effectLst/>
                  </a:rPr>
                  <a:t> is genus number)</a:t>
                </a:r>
                <a:endParaRPr lang="en-US" altLang="ja-JP" sz="2000" dirty="0">
                  <a:solidFill>
                    <a:srgbClr val="0070C0"/>
                  </a:solidFill>
                  <a:effectLst/>
                </a:endParaRPr>
              </a:p>
              <a:p>
                <a:endParaRPr lang="en-US" sz="2000" dirty="0" smtClean="0">
                  <a:effectLst/>
                </a:endParaRPr>
              </a:p>
            </p:txBody>
          </p:sp>
        </mc:Choice>
        <mc:Fallback xmlns="">
          <p:sp>
            <p:nvSpPr>
              <p:cNvPr id="5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849566" y="2302729"/>
                <a:ext cx="5832648" cy="3666728"/>
              </a:xfrm>
              <a:prstGeom prst="rect">
                <a:avLst/>
              </a:prstGeom>
              <a:blipFill rotWithShape="0">
                <a:blip r:embed="rId3"/>
                <a:stretch>
                  <a:fillRect l="-1149" t="-1165"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8F6C3-A305-4990-9934-B3DB59018C15}" type="slidenum">
              <a:rPr lang="en-US" altLang="ja-JP" smtClean="0"/>
              <a:pPr/>
              <a:t>5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956932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108"/>
    </mc:Choice>
    <mc:Fallback xmlns="">
      <p:transition spd="slow" advTm="30108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Previous Study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0825" y="1341438"/>
            <a:ext cx="8642350" cy="935434"/>
          </a:xfrm>
        </p:spPr>
        <p:txBody>
          <a:bodyPr>
            <a:normAutofit/>
          </a:bodyPr>
          <a:lstStyle/>
          <a:p>
            <a:r>
              <a:rPr lang="en-US" altLang="ja-JP" dirty="0"/>
              <a:t>Greedy Optimal </a:t>
            </a:r>
            <a:r>
              <a:rPr lang="en-US" altLang="ja-JP" dirty="0" err="1"/>
              <a:t>Homotopy</a:t>
            </a:r>
            <a:r>
              <a:rPr lang="en-US" altLang="ja-JP" dirty="0"/>
              <a:t> and Homology Generators </a:t>
            </a:r>
            <a:endParaRPr kumimoji="1" lang="ja-JP" altLang="en-US" dirty="0"/>
          </a:p>
          <a:p>
            <a:pPr marL="411480" lvl="1" indent="0">
              <a:buNone/>
            </a:pPr>
            <a:r>
              <a:rPr lang="en-US" altLang="ja-JP" sz="1800" dirty="0"/>
              <a:t>Jeff Erickson and Kim </a:t>
            </a:r>
            <a:r>
              <a:rPr lang="en-US" altLang="ja-JP" sz="1800" dirty="0" err="1"/>
              <a:t>Whittlesey</a:t>
            </a:r>
            <a:r>
              <a:rPr lang="en-US" altLang="ja-JP" sz="1800" dirty="0"/>
              <a:t>, 2002.</a:t>
            </a:r>
            <a:endParaRPr lang="en-US" sz="2000" dirty="0" smtClean="0">
              <a:effectLst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457200" y="2290905"/>
            <a:ext cx="8075240" cy="17861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kumimoji="1" sz="2800" b="1">
                <a:solidFill>
                  <a:srgbClr val="0066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kumimoji="1" sz="2400">
                <a:solidFill>
                  <a:srgbClr val="0070C0"/>
                </a:solidFill>
                <a:latin typeface="+mn-lt"/>
                <a:ea typeface="ＭＳ Ｐゴシック" pitchFamily="50" charset="-128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rgbClr val="0070C0"/>
                </a:solidFill>
                <a:latin typeface="+mn-lt"/>
                <a:ea typeface="ＭＳ Ｐゴシック" pitchFamily="50" charset="-128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kumimoji="1">
                <a:solidFill>
                  <a:srgbClr val="0070C0"/>
                </a:solidFill>
                <a:latin typeface="+mn-lt"/>
                <a:ea typeface="ＭＳ Ｐゴシック" pitchFamily="50" charset="-128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rgbClr val="0070C0"/>
                </a:solidFill>
                <a:latin typeface="+mn-lt"/>
                <a:ea typeface="ＭＳ Ｐゴシック" pitchFamily="50" charset="-128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ＭＳ Ｐゴシック" pitchFamily="50" charset="-128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ＭＳ Ｐゴシック" pitchFamily="50" charset="-128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ＭＳ Ｐゴシック" pitchFamily="50" charset="-128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ＭＳ Ｐゴシック" pitchFamily="50" charset="-128"/>
              </a:defRPr>
            </a:lvl9pPr>
          </a:lstStyle>
          <a:p>
            <a:r>
              <a:rPr lang="en-US" sz="2000" b="0" dirty="0">
                <a:solidFill>
                  <a:srgbClr val="002060"/>
                </a:solidFill>
                <a:effectLst/>
              </a:rPr>
              <a:t>a system of </a:t>
            </a:r>
            <a:r>
              <a:rPr lang="en-US" sz="2000" b="0" dirty="0" smtClean="0">
                <a:solidFill>
                  <a:srgbClr val="002060"/>
                </a:solidFill>
                <a:effectLst/>
              </a:rPr>
              <a:t>loops is </a:t>
            </a:r>
            <a:r>
              <a:rPr lang="en-US" sz="2000" b="0" dirty="0">
                <a:solidFill>
                  <a:srgbClr val="002060"/>
                </a:solidFill>
                <a:effectLst/>
              </a:rPr>
              <a:t>a set of 2g simple loops (with a common </a:t>
            </a:r>
            <a:r>
              <a:rPr lang="en-US" sz="2000" b="0" dirty="0" err="1" smtClean="0">
                <a:solidFill>
                  <a:srgbClr val="002060"/>
                </a:solidFill>
                <a:effectLst/>
              </a:rPr>
              <a:t>basepoint</a:t>
            </a:r>
            <a:r>
              <a:rPr lang="en-US" sz="2000" b="0" dirty="0" smtClean="0">
                <a:solidFill>
                  <a:srgbClr val="002060"/>
                </a:solidFill>
                <a:effectLst/>
              </a:rPr>
              <a:t>) whose </a:t>
            </a:r>
            <a:r>
              <a:rPr lang="en-US" sz="2000" b="0" dirty="0">
                <a:solidFill>
                  <a:srgbClr val="002060"/>
                </a:solidFill>
                <a:effectLst/>
              </a:rPr>
              <a:t>complement in the manifold is a topological </a:t>
            </a:r>
            <a:r>
              <a:rPr lang="en-US" sz="2000" b="0" dirty="0" smtClean="0">
                <a:solidFill>
                  <a:srgbClr val="002060"/>
                </a:solidFill>
                <a:effectLst/>
              </a:rPr>
              <a:t>disk. </a:t>
            </a:r>
          </a:p>
          <a:p>
            <a:r>
              <a:rPr lang="en-US" sz="2000" b="0" dirty="0" smtClean="0">
                <a:solidFill>
                  <a:srgbClr val="002060"/>
                </a:solidFill>
                <a:effectLst/>
              </a:rPr>
              <a:t>Every </a:t>
            </a:r>
            <a:r>
              <a:rPr lang="en-US" sz="2000" b="0" dirty="0">
                <a:solidFill>
                  <a:srgbClr val="002060"/>
                </a:solidFill>
                <a:effectLst/>
              </a:rPr>
              <a:t>system of loops is a </a:t>
            </a:r>
            <a:r>
              <a:rPr lang="en-US" sz="2000" b="0" dirty="0" err="1">
                <a:solidFill>
                  <a:srgbClr val="002060"/>
                </a:solidFill>
                <a:effectLst/>
              </a:rPr>
              <a:t>homotopy</a:t>
            </a:r>
            <a:r>
              <a:rPr lang="en-US" sz="2000" b="0" dirty="0">
                <a:solidFill>
                  <a:srgbClr val="002060"/>
                </a:solidFill>
                <a:effectLst/>
              </a:rPr>
              <a:t> basis, but </a:t>
            </a:r>
            <a:r>
              <a:rPr lang="en-US" sz="2000" b="0" dirty="0" smtClean="0">
                <a:solidFill>
                  <a:srgbClr val="002060"/>
                </a:solidFill>
                <a:effectLst/>
              </a:rPr>
              <a:t>the converse </a:t>
            </a:r>
            <a:r>
              <a:rPr lang="en-US" sz="2000" b="0" dirty="0">
                <a:solidFill>
                  <a:srgbClr val="002060"/>
                </a:solidFill>
                <a:effectLst/>
              </a:rPr>
              <a:t>is not true; </a:t>
            </a:r>
            <a:r>
              <a:rPr lang="en-US" sz="2000" b="0" dirty="0" err="1">
                <a:solidFill>
                  <a:srgbClr val="002060"/>
                </a:solidFill>
                <a:effectLst/>
              </a:rPr>
              <a:t>homotopy</a:t>
            </a:r>
            <a:r>
              <a:rPr lang="en-US" sz="2000" b="0" dirty="0">
                <a:solidFill>
                  <a:srgbClr val="002060"/>
                </a:solidFill>
                <a:effectLst/>
              </a:rPr>
              <a:t> bases can contain (self-</a:t>
            </a:r>
            <a:r>
              <a:rPr lang="en-US" sz="2000" b="0" dirty="0" smtClean="0">
                <a:solidFill>
                  <a:srgbClr val="002060"/>
                </a:solidFill>
                <a:effectLst/>
              </a:rPr>
              <a:t>)</a:t>
            </a:r>
            <a:r>
              <a:rPr lang="ja-JP" altLang="en-US" sz="2000" b="0" dirty="0" smtClean="0">
                <a:solidFill>
                  <a:srgbClr val="002060"/>
                </a:solidFill>
                <a:effectLst/>
              </a:rPr>
              <a:t>　</a:t>
            </a:r>
            <a:r>
              <a:rPr lang="en-US" altLang="ja-JP" sz="2000" b="0" dirty="0" smtClean="0">
                <a:solidFill>
                  <a:srgbClr val="002060"/>
                </a:solidFill>
                <a:effectLst/>
              </a:rPr>
              <a:t>intersections</a:t>
            </a:r>
            <a:r>
              <a:rPr lang="en-US" sz="2000" b="0" dirty="0" smtClean="0">
                <a:solidFill>
                  <a:srgbClr val="002060"/>
                </a:solidFill>
                <a:effectLst/>
              </a:rPr>
              <a:t> that cannot be removed by </a:t>
            </a:r>
            <a:r>
              <a:rPr lang="en-US" sz="2000" b="0" dirty="0" err="1" smtClean="0">
                <a:solidFill>
                  <a:srgbClr val="002060"/>
                </a:solidFill>
                <a:effectLst/>
              </a:rPr>
              <a:t>homotopy</a:t>
            </a:r>
            <a:r>
              <a:rPr lang="en-US" sz="2000" b="0" dirty="0" smtClean="0">
                <a:solidFill>
                  <a:srgbClr val="002060"/>
                </a:solidFill>
                <a:effectLst/>
              </a:rPr>
              <a:t>.</a:t>
            </a:r>
            <a:endParaRPr lang="en-US" sz="2000" dirty="0" smtClean="0">
              <a:effectLst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8F6C3-A305-4990-9934-B3DB59018C15}" type="slidenum">
              <a:rPr lang="en-US" altLang="ja-JP" smtClean="0"/>
              <a:pPr/>
              <a:t>6</a:t>
            </a:fld>
            <a:endParaRPr lang="en-US" altLang="ja-JP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954379" y="3787826"/>
            <a:ext cx="3146013" cy="152470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924540" y="5312527"/>
            <a:ext cx="3103844" cy="138390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40380" y="5320567"/>
            <a:ext cx="3175636" cy="1428047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863493" y="4005064"/>
            <a:ext cx="3619517" cy="1200329"/>
          </a:xfrm>
          <a:prstGeom prst="rect">
            <a:avLst/>
          </a:prstGeom>
          <a:ln w="19050">
            <a:solidFill>
              <a:srgbClr val="00B050"/>
            </a:solidFill>
          </a:ln>
        </p:spPr>
        <p:txBody>
          <a:bodyPr wrap="none">
            <a:spAutoFit/>
          </a:bodyPr>
          <a:lstStyle/>
          <a:p>
            <a:pPr algn="ctr"/>
            <a:r>
              <a:rPr lang="en-US" altLang="ja-JP" sz="2400" b="1" dirty="0" err="1" smtClean="0">
                <a:solidFill>
                  <a:srgbClr val="0070C0"/>
                </a:solidFill>
              </a:rPr>
              <a:t>Homotopy</a:t>
            </a:r>
            <a:r>
              <a:rPr lang="en-US" altLang="ja-JP" sz="2400" b="1" dirty="0" smtClean="0">
                <a:solidFill>
                  <a:srgbClr val="0070C0"/>
                </a:solidFill>
              </a:rPr>
              <a:t> Surface Cutting </a:t>
            </a:r>
            <a:br>
              <a:rPr lang="en-US" altLang="ja-JP" sz="2400" b="1" dirty="0" smtClean="0">
                <a:solidFill>
                  <a:srgbClr val="0070C0"/>
                </a:solidFill>
              </a:rPr>
            </a:br>
            <a:r>
              <a:rPr lang="en-US" altLang="ja-JP" sz="2400" b="1" dirty="0" smtClean="0">
                <a:solidFill>
                  <a:srgbClr val="0070C0"/>
                </a:solidFill>
              </a:rPr>
              <a:t>||</a:t>
            </a:r>
            <a:br>
              <a:rPr lang="en-US" altLang="ja-JP" sz="2400" b="1" dirty="0" smtClean="0">
                <a:solidFill>
                  <a:srgbClr val="0070C0"/>
                </a:solidFill>
              </a:rPr>
            </a:br>
            <a:r>
              <a:rPr lang="en-US" altLang="ja-JP" sz="2400" b="1" dirty="0" smtClean="0">
                <a:solidFill>
                  <a:srgbClr val="0070C0"/>
                </a:solidFill>
              </a:rPr>
              <a:t>2g system of loops </a:t>
            </a:r>
            <a:endParaRPr lang="en-US" sz="24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0082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108"/>
    </mc:Choice>
    <mc:Fallback xmlns="">
      <p:transition spd="slow" advTm="30108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Previous Study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0825" y="1341438"/>
            <a:ext cx="8642350" cy="935434"/>
          </a:xfrm>
        </p:spPr>
        <p:txBody>
          <a:bodyPr>
            <a:normAutofit fontScale="85000" lnSpcReduction="20000"/>
          </a:bodyPr>
          <a:lstStyle/>
          <a:p>
            <a:r>
              <a:rPr lang="en-US" altLang="ja-JP" b="1" dirty="0"/>
              <a:t>Computing Shortest Non-Trivial </a:t>
            </a:r>
            <a:r>
              <a:rPr lang="en-US" altLang="ja-JP" b="1" dirty="0" smtClean="0"/>
              <a:t>Cycles on </a:t>
            </a:r>
            <a:r>
              <a:rPr lang="en-US" altLang="ja-JP" b="1" dirty="0"/>
              <a:t>Orientable Surfaces </a:t>
            </a:r>
            <a:r>
              <a:rPr lang="en-US" altLang="ja-JP" b="1" dirty="0" smtClean="0"/>
              <a:t/>
            </a:r>
            <a:br>
              <a:rPr lang="en-US" altLang="ja-JP" b="1" dirty="0" smtClean="0"/>
            </a:br>
            <a:r>
              <a:rPr lang="en-US" altLang="ja-JP" b="1" dirty="0" smtClean="0"/>
              <a:t>of Bounded Genus in </a:t>
            </a:r>
            <a:r>
              <a:rPr lang="en-US" altLang="ja-JP" b="1" dirty="0"/>
              <a:t>Almost Linear </a:t>
            </a:r>
            <a:r>
              <a:rPr lang="en-US" altLang="ja-JP" b="1" dirty="0" smtClean="0"/>
              <a:t>Time</a:t>
            </a:r>
          </a:p>
          <a:p>
            <a:r>
              <a:rPr lang="en-US" altLang="ja-JP" sz="1800" dirty="0"/>
              <a:t>Martin </a:t>
            </a:r>
            <a:r>
              <a:rPr lang="en-US" altLang="ja-JP" sz="1800" dirty="0" err="1" smtClean="0"/>
              <a:t>Kutz</a:t>
            </a:r>
            <a:r>
              <a:rPr lang="en-US" altLang="ja-JP" sz="1800" dirty="0" smtClean="0"/>
              <a:t>, 2005</a:t>
            </a:r>
            <a:endParaRPr lang="en-US" sz="2000" dirty="0" smtClean="0">
              <a:effectLst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 txBox="1">
                <a:spLocks/>
              </p:cNvSpPr>
              <p:nvPr/>
            </p:nvSpPr>
            <p:spPr bwMode="auto">
              <a:xfrm>
                <a:off x="2843808" y="2290905"/>
                <a:ext cx="5616624" cy="366672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800" b="1">
                    <a:solidFill>
                      <a:srgbClr val="0066CC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400">
                    <a:solidFill>
                      <a:srgbClr val="0070C0"/>
                    </a:solidFill>
                    <a:latin typeface="+mn-lt"/>
                    <a:ea typeface="ＭＳ Ｐゴシック" pitchFamily="50" charset="-128"/>
                  </a:defRPr>
                </a:lvl2pPr>
                <a:lvl3pPr marL="1143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rgbClr val="0070C0"/>
                    </a:solidFill>
                    <a:latin typeface="+mn-lt"/>
                    <a:ea typeface="ＭＳ Ｐゴシック" pitchFamily="50" charset="-128"/>
                  </a:defRPr>
                </a:lvl3pPr>
                <a:lvl4pPr marL="1600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>
                    <a:solidFill>
                      <a:srgbClr val="0070C0"/>
                    </a:solidFill>
                    <a:latin typeface="+mn-lt"/>
                    <a:ea typeface="ＭＳ Ｐゴシック" pitchFamily="50" charset="-128"/>
                  </a:defRPr>
                </a:lvl4pPr>
                <a:lvl5pPr marL="20574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1600">
                    <a:solidFill>
                      <a:srgbClr val="0070C0"/>
                    </a:solidFill>
                    <a:latin typeface="+mn-lt"/>
                    <a:ea typeface="ＭＳ Ｐゴシック" pitchFamily="50" charset="-128"/>
                  </a:defRPr>
                </a:lvl5pPr>
                <a:lvl6pPr marL="25146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1600">
                    <a:solidFill>
                      <a:schemeClr val="tx1"/>
                    </a:solidFill>
                    <a:latin typeface="+mn-lt"/>
                    <a:ea typeface="ＭＳ Ｐゴシック" pitchFamily="50" charset="-128"/>
                  </a:defRPr>
                </a:lvl6pPr>
                <a:lvl7pPr marL="29718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1600">
                    <a:solidFill>
                      <a:schemeClr val="tx1"/>
                    </a:solidFill>
                    <a:latin typeface="+mn-lt"/>
                    <a:ea typeface="ＭＳ Ｐゴシック" pitchFamily="50" charset="-128"/>
                  </a:defRPr>
                </a:lvl7pPr>
                <a:lvl8pPr marL="3429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1600">
                    <a:solidFill>
                      <a:schemeClr val="tx1"/>
                    </a:solidFill>
                    <a:latin typeface="+mn-lt"/>
                    <a:ea typeface="ＭＳ Ｐゴシック" pitchFamily="50" charset="-128"/>
                  </a:defRPr>
                </a:lvl8pPr>
                <a:lvl9pPr marL="3886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1600">
                    <a:solidFill>
                      <a:schemeClr val="tx1"/>
                    </a:solidFill>
                    <a:latin typeface="+mn-lt"/>
                    <a:ea typeface="ＭＳ Ｐゴシック" pitchFamily="50" charset="-128"/>
                  </a:defRPr>
                </a:lvl9pPr>
              </a:lstStyle>
              <a:p>
                <a:r>
                  <a:rPr lang="en-US" sz="2400" b="0" dirty="0">
                    <a:solidFill>
                      <a:srgbClr val="002060"/>
                    </a:solidFill>
                    <a:effectLst/>
                  </a:rPr>
                  <a:t>compute shortest </a:t>
                </a:r>
                <a:r>
                  <a:rPr lang="en-US" sz="2400" b="0" u="sng" dirty="0" smtClean="0">
                    <a:solidFill>
                      <a:srgbClr val="002060"/>
                    </a:solidFill>
                    <a:effectLst/>
                  </a:rPr>
                  <a:t>non-contractible</a:t>
                </a:r>
                <a:r>
                  <a:rPr lang="en-US" sz="2400" b="0" dirty="0" smtClean="0">
                    <a:solidFill>
                      <a:srgbClr val="002060"/>
                    </a:solidFill>
                    <a:effectLst/>
                  </a:rPr>
                  <a:t> and </a:t>
                </a:r>
                <a:r>
                  <a:rPr lang="en-US" sz="2400" b="0" dirty="0">
                    <a:solidFill>
                      <a:srgbClr val="002060"/>
                    </a:solidFill>
                    <a:effectLst/>
                  </a:rPr>
                  <a:t>shortest </a:t>
                </a:r>
                <a:r>
                  <a:rPr lang="en-US" sz="2400" b="0" u="sng" dirty="0">
                    <a:solidFill>
                      <a:srgbClr val="002060"/>
                    </a:solidFill>
                    <a:effectLst/>
                  </a:rPr>
                  <a:t>non-separating</a:t>
                </a:r>
                <a:r>
                  <a:rPr lang="en-US" sz="2400" b="0" dirty="0">
                    <a:solidFill>
                      <a:srgbClr val="002060"/>
                    </a:solidFill>
                    <a:effectLst/>
                  </a:rPr>
                  <a:t> cycles on orientable surfaces </a:t>
                </a:r>
                <a:r>
                  <a:rPr lang="en-US" sz="2400" b="0" dirty="0" smtClean="0">
                    <a:solidFill>
                      <a:srgbClr val="002060"/>
                    </a:solidFill>
                    <a:effectLst/>
                  </a:rPr>
                  <a:t>of bounded </a:t>
                </a:r>
                <a:r>
                  <a:rPr lang="en-US" sz="2400" b="0" dirty="0">
                    <a:solidFill>
                      <a:srgbClr val="002060"/>
                    </a:solidFill>
                    <a:effectLst/>
                  </a:rPr>
                  <a:t>genus in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400" b="0" i="1" dirty="0" smtClean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dirty="0" smtClean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b="0" i="1" dirty="0" smtClean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b="0" i="1" dirty="0" smtClean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sz="2400" b="0" i="1" dirty="0" smtClean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</a:rPr>
                      <m:t>⁡</m:t>
                    </m:r>
                    <m:r>
                      <a:rPr lang="en-US" sz="2400" b="0" i="1" dirty="0" smtClean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b="0" i="1" dirty="0" smtClean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b="0" dirty="0">
                    <a:solidFill>
                      <a:srgbClr val="002060"/>
                    </a:solidFill>
                    <a:effectLst/>
                  </a:rPr>
                  <a:t> time</a:t>
                </a:r>
                <a:r>
                  <a:rPr lang="en-US" sz="2400" b="0" dirty="0" smtClean="0">
                    <a:solidFill>
                      <a:srgbClr val="002060"/>
                    </a:solidFill>
                    <a:effectLst/>
                  </a:rPr>
                  <a:t>.</a:t>
                </a:r>
              </a:p>
              <a:p>
                <a:endParaRPr lang="en-US" sz="2000" b="0" dirty="0">
                  <a:solidFill>
                    <a:srgbClr val="002060"/>
                  </a:solidFill>
                  <a:effectLst/>
                </a:endParaRPr>
              </a:p>
              <a:p>
                <a:pPr marL="0" indent="0">
                  <a:buNone/>
                </a:pPr>
                <a:endParaRPr lang="en-US" sz="2000" b="0" dirty="0">
                  <a:solidFill>
                    <a:srgbClr val="002060"/>
                  </a:solidFill>
                  <a:effectLst/>
                </a:endParaRPr>
              </a:p>
              <a:p>
                <a:endParaRPr lang="en-US" sz="2000" dirty="0" smtClean="0">
                  <a:effectLst/>
                </a:endParaRPr>
              </a:p>
            </p:txBody>
          </p:sp>
        </mc:Choice>
        <mc:Fallback xmlns="">
          <p:sp>
            <p:nvSpPr>
              <p:cNvPr id="5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843808" y="2290905"/>
                <a:ext cx="5616624" cy="3666728"/>
              </a:xfrm>
              <a:prstGeom prst="rect">
                <a:avLst/>
              </a:prstGeom>
              <a:blipFill rotWithShape="0">
                <a:blip r:embed="rId3"/>
                <a:stretch>
                  <a:fillRect l="-1737" t="-1498" r="-651"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8F6C3-A305-4990-9934-B3DB59018C15}" type="slidenum">
              <a:rPr lang="en-US" altLang="ja-JP" smtClean="0"/>
              <a:pPr/>
              <a:t>7</a:t>
            </a:fld>
            <a:endParaRPr lang="en-US" altLang="ja-JP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-248741" y="3785245"/>
            <a:ext cx="3467100" cy="131445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347864" y="4277420"/>
            <a:ext cx="4378250" cy="1569660"/>
          </a:xfrm>
          <a:prstGeom prst="rect">
            <a:avLst/>
          </a:prstGeom>
          <a:ln w="19050">
            <a:solidFill>
              <a:srgbClr val="00B050"/>
            </a:solidFill>
          </a:ln>
        </p:spPr>
        <p:txBody>
          <a:bodyPr wrap="none">
            <a:spAutoFit/>
          </a:bodyPr>
          <a:lstStyle/>
          <a:p>
            <a:pPr algn="ctr"/>
            <a:r>
              <a:rPr lang="en-US" altLang="ja-JP" sz="2400" b="1" dirty="0" err="1" smtClean="0">
                <a:solidFill>
                  <a:srgbClr val="0070C0"/>
                </a:solidFill>
              </a:rPr>
              <a:t>Homotopy</a:t>
            </a:r>
            <a:r>
              <a:rPr lang="en-US" altLang="ja-JP" sz="2400" b="1" dirty="0" smtClean="0">
                <a:solidFill>
                  <a:srgbClr val="0070C0"/>
                </a:solidFill>
              </a:rPr>
              <a:t> Surface Cutting </a:t>
            </a:r>
            <a:br>
              <a:rPr lang="en-US" altLang="ja-JP" sz="2400" b="1" dirty="0" smtClean="0">
                <a:solidFill>
                  <a:srgbClr val="0070C0"/>
                </a:solidFill>
              </a:rPr>
            </a:br>
            <a:r>
              <a:rPr lang="en-US" altLang="ja-JP" sz="2400" b="1" dirty="0" smtClean="0">
                <a:solidFill>
                  <a:srgbClr val="0070C0"/>
                </a:solidFill>
              </a:rPr>
              <a:t>||</a:t>
            </a:r>
            <a:br>
              <a:rPr lang="en-US" altLang="ja-JP" sz="2400" b="1" dirty="0" smtClean="0">
                <a:solidFill>
                  <a:srgbClr val="0070C0"/>
                </a:solidFill>
              </a:rPr>
            </a:br>
            <a:r>
              <a:rPr lang="en-US" altLang="ja-JP" sz="2400" b="1" dirty="0" smtClean="0">
                <a:solidFill>
                  <a:srgbClr val="0070C0"/>
                </a:solidFill>
              </a:rPr>
              <a:t>2g system loops,</a:t>
            </a:r>
            <a:br>
              <a:rPr lang="en-US" altLang="ja-JP" sz="2400" b="1" dirty="0" smtClean="0">
                <a:solidFill>
                  <a:srgbClr val="0070C0"/>
                </a:solidFill>
              </a:rPr>
            </a:br>
            <a:r>
              <a:rPr lang="en-US" altLang="ja-JP" sz="2400" b="1" dirty="0" smtClean="0">
                <a:solidFill>
                  <a:srgbClr val="0070C0"/>
                </a:solidFill>
              </a:rPr>
              <a:t>non-contractible, non-separating</a:t>
            </a:r>
            <a:endParaRPr lang="en-US" sz="24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6891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108"/>
    </mc:Choice>
    <mc:Fallback xmlns="">
      <p:transition spd="slow" advTm="30108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Tunnel And Handle</a:t>
            </a:r>
            <a:endParaRPr kumimoji="1" lang="ja-JP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Computing geometry-aware handle and tunnel </a:t>
            </a:r>
            <a:r>
              <a:rPr lang="en-US" altLang="ja-JP" dirty="0" smtClean="0"/>
              <a:t>loops ., 2008</a:t>
            </a:r>
            <a:br>
              <a:rPr lang="en-US" altLang="ja-JP" dirty="0" smtClean="0"/>
            </a:br>
            <a:r>
              <a:rPr lang="en-US" altLang="ja-JP" sz="2000" dirty="0" err="1"/>
              <a:t>Dey</a:t>
            </a:r>
            <a:r>
              <a:rPr lang="en-US" altLang="ja-JP" sz="2000" dirty="0"/>
              <a:t>, T. K., Li, K., Sun, J., and Cohen-Steiner, D</a:t>
            </a:r>
            <a:r>
              <a:rPr lang="en-US" altLang="ja-JP" sz="2000" dirty="0" smtClean="0"/>
              <a:t>.</a:t>
            </a:r>
            <a:br>
              <a:rPr lang="en-US" altLang="ja-JP" sz="2000" dirty="0" smtClean="0"/>
            </a:br>
            <a:endParaRPr lang="en-US" altLang="ja-JP" sz="2000" dirty="0" smtClean="0"/>
          </a:p>
          <a:p>
            <a:endParaRPr lang="en-US" altLang="ja-JP" sz="2000" dirty="0"/>
          </a:p>
          <a:p>
            <a:r>
              <a:rPr lang="en-US" altLang="ja-JP" dirty="0" smtClean="0">
                <a:solidFill>
                  <a:srgbClr val="FF0000"/>
                </a:solidFill>
              </a:rPr>
              <a:t>Red</a:t>
            </a:r>
            <a:r>
              <a:rPr lang="en-US" altLang="ja-JP" dirty="0" smtClean="0"/>
              <a:t> circles area :     Tunnel</a:t>
            </a:r>
          </a:p>
          <a:p>
            <a:r>
              <a:rPr lang="en-US" altLang="ja-JP" dirty="0" smtClean="0">
                <a:solidFill>
                  <a:srgbClr val="00B050"/>
                </a:solidFill>
              </a:rPr>
              <a:t>Green</a:t>
            </a:r>
            <a:r>
              <a:rPr lang="en-US" altLang="ja-JP" dirty="0" smtClean="0"/>
              <a:t> circles area : Handle</a:t>
            </a:r>
            <a:r>
              <a:rPr lang="en-US" altLang="ja-JP" sz="2000" dirty="0" smtClean="0"/>
              <a:t/>
            </a:r>
            <a:br>
              <a:rPr lang="en-US" altLang="ja-JP" sz="2000" dirty="0" smtClean="0"/>
            </a:b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8</a:t>
            </a:fld>
            <a:endParaRPr lang="en-US"/>
          </a:p>
        </p:txBody>
      </p:sp>
      <p:pic>
        <p:nvPicPr>
          <p:cNvPr id="1026" name="Picture 2" descr="http://web.cse.ohio-state.edu/%7Etamaldey/retractable.pn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3140968"/>
            <a:ext cx="3744416" cy="3189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0191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Orignal</a:t>
            </a:r>
            <a:r>
              <a:rPr lang="en-US" dirty="0" smtClean="0"/>
              <a:t> Method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7620000" cy="1540768"/>
          </a:xfrm>
        </p:spPr>
        <p:txBody>
          <a:bodyPr>
            <a:normAutofit fontScale="92500" lnSpcReduction="10000"/>
          </a:bodyPr>
          <a:lstStyle/>
          <a:p>
            <a:r>
              <a:rPr lang="en-US" altLang="ja-JP" sz="3000" dirty="0"/>
              <a:t>Geometry </a:t>
            </a:r>
            <a:r>
              <a:rPr lang="en-US" altLang="ja-JP" sz="3000" dirty="0" smtClean="0"/>
              <a:t>Images </a:t>
            </a:r>
            <a:r>
              <a:rPr lang="sv-SE" altLang="ja-JP" sz="2400" dirty="0"/>
              <a:t>(SIGGRAPH 2002)</a:t>
            </a:r>
            <a:r>
              <a:rPr lang="en-US" altLang="ja-JP" sz="2600" dirty="0" smtClean="0"/>
              <a:t/>
            </a:r>
            <a:br>
              <a:rPr lang="en-US" altLang="ja-JP" sz="2600" dirty="0" smtClean="0"/>
            </a:br>
            <a:r>
              <a:rPr lang="sv-SE" altLang="ja-JP" sz="2000" dirty="0" smtClean="0"/>
              <a:t>X</a:t>
            </a:r>
            <a:r>
              <a:rPr lang="sv-SE" altLang="ja-JP" sz="2000" dirty="0" smtClean="0"/>
              <a:t>. Gu, S. Gortler, H. Hoppe. </a:t>
            </a:r>
            <a:endParaRPr lang="en-US" altLang="ja-JP" sz="2400" dirty="0" smtClean="0"/>
          </a:p>
          <a:p>
            <a:r>
              <a:rPr lang="en-US" altLang="ja-JP" dirty="0" smtClean="0"/>
              <a:t>Captures geometry positions as </a:t>
            </a:r>
            <a:br>
              <a:rPr lang="en-US" altLang="ja-JP" dirty="0" smtClean="0"/>
            </a:br>
            <a:r>
              <a:rPr lang="en-US" altLang="ja-JP" dirty="0" smtClean="0"/>
              <a:t>a simple 2D array</a:t>
            </a:r>
            <a:r>
              <a:rPr lang="en-US" altLang="ja-JP" dirty="0" smtClean="0"/>
              <a:t>.</a:t>
            </a:r>
            <a:endParaRPr lang="en-US" altLang="ja-JP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8F6C3-A305-4990-9934-B3DB59018C15}" type="slidenum">
              <a:rPr lang="en-US" altLang="ja-JP" smtClean="0"/>
              <a:pPr/>
              <a:t>9</a:t>
            </a:fld>
            <a:endParaRPr lang="en-US" altLang="ja-JP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45" y="3420017"/>
            <a:ext cx="2584797" cy="25862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7824" y="3457218"/>
            <a:ext cx="2402495" cy="238986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706927" y="3356992"/>
            <a:ext cx="2599906" cy="2601357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1835696" y="4365104"/>
            <a:ext cx="1296144" cy="504056"/>
            <a:chOff x="1835696" y="4365104"/>
            <a:chExt cx="1296144" cy="504056"/>
          </a:xfrm>
        </p:grpSpPr>
        <p:sp>
          <p:nvSpPr>
            <p:cNvPr id="8" name="Right Arrow 7"/>
            <p:cNvSpPr/>
            <p:nvPr/>
          </p:nvSpPr>
          <p:spPr>
            <a:xfrm>
              <a:off x="1835696" y="4365104"/>
              <a:ext cx="1296144" cy="504056"/>
            </a:xfrm>
            <a:prstGeom prst="rightArrow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94561" y="4414055"/>
              <a:ext cx="10801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dirty="0" smtClean="0"/>
                <a:t>sampling</a:t>
              </a:r>
              <a:endParaRPr kumimoji="1" lang="ja-JP" altLang="en-US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5036618" y="4365104"/>
            <a:ext cx="1335582" cy="504056"/>
            <a:chOff x="5036618" y="4365104"/>
            <a:chExt cx="1335582" cy="504056"/>
          </a:xfrm>
        </p:grpSpPr>
        <p:sp>
          <p:nvSpPr>
            <p:cNvPr id="9" name="Right Arrow 8"/>
            <p:cNvSpPr/>
            <p:nvPr/>
          </p:nvSpPr>
          <p:spPr>
            <a:xfrm>
              <a:off x="5076056" y="4365104"/>
              <a:ext cx="1296144" cy="504056"/>
            </a:xfrm>
            <a:prstGeom prst="rightArrow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036618" y="4427820"/>
              <a:ext cx="13126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dirty="0" smtClean="0"/>
                <a:t>reconstruct</a:t>
              </a:r>
              <a:endParaRPr kumimoji="1" lang="ja-JP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283221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540"/>
    </mc:Choice>
    <mc:Fallback xmlns="">
      <p:transition spd="slow" advTm="25540"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.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3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djacency">
  <a:themeElements>
    <a:clrScheme name="Adjacency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Office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djacency">
      <a:fillStyleLst>
        <a:solidFill>
          <a:schemeClr val="phClr"/>
        </a:solidFill>
        <a:solidFill>
          <a:schemeClr val="phClr">
            <a:tint val="55000"/>
          </a:schemeClr>
        </a:solidFill>
        <a:solidFill>
          <a:schemeClr val="phClr"/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algn="bl" rotWithShape="0">
              <a:srgbClr val="000000">
                <a:alpha val="60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hemeClr val="phClr">
                <a:shade val="4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75000">
              <a:schemeClr val="phClr">
                <a:shade val="100000"/>
                <a:satMod val="115000"/>
              </a:schemeClr>
            </a:gs>
            <a:gs pos="100000">
              <a:schemeClr val="phClr">
                <a:shade val="70000"/>
                <a:satMod val="130000"/>
              </a:schemeClr>
            </a:gs>
          </a:gsLst>
          <a:path path="circle">
            <a:fillToRect l="20000" t="50000" r="10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7000"/>
              </a:schemeClr>
              <a:schemeClr val="phClr">
                <a:shade val="96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Adjacency</Template>
  <TotalTime>2142</TotalTime>
  <Words>1104</Words>
  <Application>Microsoft Office PowerPoint</Application>
  <PresentationFormat>On-screen Show (4:3)</PresentationFormat>
  <Paragraphs>342</Paragraphs>
  <Slides>30</Slides>
  <Notes>9</Notes>
  <HiddenSlides>0</HiddenSlides>
  <MMClips>3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40" baseType="lpstr">
      <vt:lpstr>ＭＳ Ｐゴシック</vt:lpstr>
      <vt:lpstr>ＭＳ ゴシック</vt:lpstr>
      <vt:lpstr>ＭＳ 明朝</vt:lpstr>
      <vt:lpstr>Angsana New</vt:lpstr>
      <vt:lpstr>Arial</vt:lpstr>
      <vt:lpstr>Calibri</vt:lpstr>
      <vt:lpstr>Cambria</vt:lpstr>
      <vt:lpstr>Cambria Math</vt:lpstr>
      <vt:lpstr>Cordia New</vt:lpstr>
      <vt:lpstr>Adjacency</vt:lpstr>
      <vt:lpstr>A Homotopy Surface Cutting Using Paths Crossing in Geodesic Distance</vt:lpstr>
      <vt:lpstr>Outline</vt:lpstr>
      <vt:lpstr>Topology &amp; Genus</vt:lpstr>
      <vt:lpstr>Genus example</vt:lpstr>
      <vt:lpstr>Previous Study</vt:lpstr>
      <vt:lpstr>Previous Study</vt:lpstr>
      <vt:lpstr>Previous Study</vt:lpstr>
      <vt:lpstr>Tunnel And Handle</vt:lpstr>
      <vt:lpstr>Orignal Method</vt:lpstr>
      <vt:lpstr>Creation of geometry images</vt:lpstr>
      <vt:lpstr>Original Homotopy Cutting</vt:lpstr>
      <vt:lpstr>Original Homotopy Cutting</vt:lpstr>
      <vt:lpstr>Original Homotopy Cutting</vt:lpstr>
      <vt:lpstr>Some problems</vt:lpstr>
      <vt:lpstr>MMP Geodesic Distance</vt:lpstr>
      <vt:lpstr>Our Idea for enhancement</vt:lpstr>
      <vt:lpstr>Our method</vt:lpstr>
      <vt:lpstr>Edges: Pseudo-sources of intervals from both sides</vt:lpstr>
      <vt:lpstr>Edges: Non-propagation intervals</vt:lpstr>
      <vt:lpstr>Remove Dangling Edges</vt:lpstr>
      <vt:lpstr>Ensure for non-separating</vt:lpstr>
      <vt:lpstr>Ensure of non-contractible</vt:lpstr>
      <vt:lpstr>Overall Process</vt:lpstr>
      <vt:lpstr>Results</vt:lpstr>
      <vt:lpstr>Performance</vt:lpstr>
      <vt:lpstr>Parallel Processing</vt:lpstr>
      <vt:lpstr>Conclusion</vt:lpstr>
      <vt:lpstr>Open topics</vt:lpstr>
      <vt:lpstr>Q &amp; A</vt:lpstr>
      <vt:lpstr>PowerPoint Presentation</vt:lpstr>
    </vt:vector>
  </TitlesOfParts>
  <Company>Tokyo Tech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Anuwat</dc:creator>
  <cp:lastModifiedBy>Anuwat Dechvijankit</cp:lastModifiedBy>
  <cp:revision>188</cp:revision>
  <dcterms:created xsi:type="dcterms:W3CDTF">2011-04-28T06:19:25Z</dcterms:created>
  <dcterms:modified xsi:type="dcterms:W3CDTF">2015-03-05T10:12:43Z</dcterms:modified>
</cp:coreProperties>
</file>